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7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fr-FR"/>
              <a:t>7/23/19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fr-FR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/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/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/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/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/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/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/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/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/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/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fr-FR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0A99F"/>
          </a:solidFill>
          <a:ln w="12700">
            <a:solidFill>
              <a:srgbClr val="10A99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528816"/>
            <a:ext cx="1188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800" b="1" spc="120" kern="0" dirty="0">
                <a:solidFill>
                  <a:srgbClr val="061D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ABLESPOT</a:t>
            </a:r>
            <a:endParaRPr lang="fr-FR" sz="800" dirty="0"/>
          </a:p>
        </p:txBody>
      </p:sp>
      <p:sp>
        <p:nvSpPr>
          <p:cNvPr id="4" name="Text 2"/>
          <p:cNvSpPr/>
          <p:nvPr/>
        </p:nvSpPr>
        <p:spPr>
          <a:xfrm>
            <a:off x="9235440" y="6528816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fr-FR" sz="750" dirty="0">
                <a:solidFill>
                  <a:srgbClr val="55708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places that fit everyone</a:t>
            </a:r>
            <a:endParaRPr lang="fr-FR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55708E"/>
                </a:solidFill>
              </a:defRPr>
            </a:lvl1pPr>
          </a:lstStyle>
          <a:p>
            <a:pPr algn="l"/>
            <a:fld id="{F7021451-1387-4CA6-816F-3879F97B5CBC}" type="slidenum">
              <a:rPr b="0" lang="fr-FR"/>
              <a:t>1002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55708E"/>
                </a:solidFill>
              </a:defRPr>
            </a:lvl1pPr>
          </a:lstStyle>
          <a:p>
            <a:pPr algn="l"/>
            <a:fld id="{F7021451-1387-4CA6-816F-3879F97B5CBC}" type="slidenum">
              <a:rPr b="0" lang="fr-FR"/>
              <a:t>null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92440" y="0"/>
            <a:ext cx="4096512" cy="6858000"/>
          </a:xfrm>
          <a:prstGeom prst="rect">
            <a:avLst/>
          </a:prstGeom>
          <a:solidFill>
            <a:srgbClr val="061D4B"/>
          </a:solidFill>
          <a:ln w="12700">
            <a:solidFill>
              <a:srgbClr val="061D4B"/>
            </a:solidFill>
            <a:prstDash val="solid"/>
          </a:ln>
        </p:spPr>
        <p:txBody>
          <a:bodyPr/>
          <a:p/>
        </p:txBody>
      </p:sp>
      <p:pic>
        <p:nvPicPr>
          <p:cNvPr id="3" name="Image 0" descr="/mnt/data/work/ablespot_logo_locku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94360"/>
            <a:ext cx="5029200" cy="17373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3232" y="2788920"/>
            <a:ext cx="6675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3400" b="1" dirty="0">
                <a:solidFill>
                  <a:srgbClr val="061D4B"/>
                </a:solidFill>
              </a:rPr>
              <a:t>Savoir avant de partir.</a:t>
            </a:r>
            <a:endParaRPr lang="fr-FR" sz="3400" dirty="0"/>
          </a:p>
        </p:txBody>
      </p:sp>
      <p:sp>
        <p:nvSpPr>
          <p:cNvPr id="5" name="Text 2"/>
          <p:cNvSpPr/>
          <p:nvPr/>
        </p:nvSpPr>
        <p:spPr>
          <a:xfrm>
            <a:off x="731520" y="3730752"/>
            <a:ext cx="6446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700" dirty="0">
                <a:solidFill>
                  <a:srgbClr val="12243D"/>
                </a:solidFill>
              </a:rPr>
              <a:t>Des informations concrètes pour savoir si un lieu correspond réellement aux besoins d’une personne et de ses accompagnants.</a:t>
            </a:r>
            <a:endParaRPr lang="fr-FR" sz="1700" dirty="0"/>
          </a:p>
        </p:txBody>
      </p:sp>
      <p:sp>
        <p:nvSpPr>
          <p:cNvPr id="6" name="Shape 3"/>
          <p:cNvSpPr/>
          <p:nvPr/>
        </p:nvSpPr>
        <p:spPr>
          <a:xfrm>
            <a:off x="731520" y="4956048"/>
            <a:ext cx="1965960" cy="310896"/>
          </a:xfrm>
          <a:prstGeom prst="roundRect">
            <a:avLst>
              <a:gd name="adj" fmla="val 23529"/>
            </a:avLst>
          </a:prstGeom>
          <a:solidFill>
            <a:srgbClr val="A7E3D6"/>
          </a:solidFill>
          <a:ln w="12700">
            <a:solidFill>
              <a:srgbClr val="A7E3D6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804672" y="5020056"/>
            <a:ext cx="18196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fr-FR" sz="850" b="1" dirty="0">
                <a:solidFill>
                  <a:srgbClr val="061D4B"/>
                </a:solidFill>
              </a:rPr>
              <a:t>COMMUNAUTAIRE</a:t>
            </a:r>
            <a:endParaRPr lang="fr-FR" sz="850" dirty="0"/>
          </a:p>
        </p:txBody>
      </p:sp>
      <p:sp>
        <p:nvSpPr>
          <p:cNvPr id="8" name="Shape 5"/>
          <p:cNvSpPr/>
          <p:nvPr/>
        </p:nvSpPr>
        <p:spPr>
          <a:xfrm>
            <a:off x="2852928" y="4956048"/>
            <a:ext cx="1874520" cy="310896"/>
          </a:xfrm>
          <a:prstGeom prst="roundRect">
            <a:avLst>
              <a:gd name="adj" fmla="val 23529"/>
            </a:avLst>
          </a:prstGeom>
          <a:solidFill>
            <a:srgbClr val="A7E3D6"/>
          </a:solidFill>
          <a:ln w="12700">
            <a:solidFill>
              <a:srgbClr val="A7E3D6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2926080" y="5020056"/>
            <a:ext cx="17282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fr-FR" sz="850" b="1" dirty="0">
                <a:solidFill>
                  <a:srgbClr val="061D4B"/>
                </a:solidFill>
              </a:rPr>
              <a:t>PRATIQUE</a:t>
            </a:r>
            <a:endParaRPr lang="fr-FR" sz="850" dirty="0"/>
          </a:p>
        </p:txBody>
      </p:sp>
      <p:sp>
        <p:nvSpPr>
          <p:cNvPr id="10" name="Shape 7"/>
          <p:cNvSpPr/>
          <p:nvPr/>
        </p:nvSpPr>
        <p:spPr>
          <a:xfrm>
            <a:off x="4882896" y="4956048"/>
            <a:ext cx="1965960" cy="310896"/>
          </a:xfrm>
          <a:prstGeom prst="roundRect">
            <a:avLst>
              <a:gd name="adj" fmla="val 23529"/>
            </a:avLst>
          </a:prstGeom>
          <a:solidFill>
            <a:srgbClr val="A7E3D6"/>
          </a:solidFill>
          <a:ln w="12700">
            <a:solidFill>
              <a:srgbClr val="A7E3D6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4956048" y="5020056"/>
            <a:ext cx="18196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fr-FR" sz="850" b="1" dirty="0">
                <a:solidFill>
                  <a:srgbClr val="061D4B"/>
                </a:solidFill>
              </a:rPr>
              <a:t>INTERNATIONAL</a:t>
            </a:r>
            <a:endParaRPr lang="fr-FR" sz="850" dirty="0"/>
          </a:p>
        </p:txBody>
      </p:sp>
      <p:sp>
        <p:nvSpPr>
          <p:cNvPr id="12" name="Text 9"/>
          <p:cNvSpPr/>
          <p:nvPr/>
        </p:nvSpPr>
        <p:spPr>
          <a:xfrm>
            <a:off x="731520" y="577900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1000" dirty="0">
                <a:solidFill>
                  <a:srgbClr val="55708E"/>
                </a:solidFill>
              </a:rPr>
              <a:t>Présentation institutionnelle</a:t>
            </a:r>
            <a:endParaRPr lang="fr-FR" sz="1000" dirty="0"/>
          </a:p>
        </p:txBody>
      </p:sp>
      <p:sp>
        <p:nvSpPr>
          <p:cNvPr id="13" name="Text 10"/>
          <p:cNvSpPr/>
          <p:nvPr/>
        </p:nvSpPr>
        <p:spPr>
          <a:xfrm>
            <a:off x="731520" y="6089904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1200" b="1" dirty="0">
                <a:solidFill>
                  <a:srgbClr val="061D4B"/>
                </a:solidFill>
              </a:rPr>
              <a:t>Le projet, sa méthode et les complémentarités possibles</a:t>
            </a:r>
            <a:endParaRPr lang="fr-FR" sz="1200" dirty="0"/>
          </a:p>
        </p:txBody>
      </p:sp>
      <p:sp>
        <p:nvSpPr>
          <p:cNvPr id="14" name="Shape 11"/>
          <p:cNvSpPr/>
          <p:nvPr/>
        </p:nvSpPr>
        <p:spPr>
          <a:xfrm>
            <a:off x="9345168" y="2121408"/>
            <a:ext cx="1170432" cy="1170432"/>
          </a:xfrm>
          <a:prstGeom prst="ellipse">
            <a:avLst/>
          </a:prstGeom>
          <a:solidFill>
            <a:srgbClr val="FFB62D"/>
          </a:solidFill>
          <a:ln w="12700">
            <a:solidFill>
              <a:srgbClr val="FFB62D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641080" y="3685032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fr-FR" sz="1600" b="1" dirty="0">
                <a:solidFill>
                  <a:srgbClr val="FFFFFF"/>
                </a:solidFill>
              </a:rPr>
              <a:t>un lieu</a:t>
            </a:r>
            <a:endParaRPr lang="fr-FR" sz="1600" dirty="0"/>
          </a:p>
          <a:p>
            <a:pPr algn="ctr" indent="0" marL="0">
              <a:buNone/>
            </a:pPr>
            <a:r>
              <a:rPr lang="fr-FR" sz="1600" b="1" dirty="0">
                <a:solidFill>
                  <a:srgbClr val="FFFFFF"/>
                </a:solidFill>
              </a:rPr>
              <a:t>une personne</a:t>
            </a:r>
            <a:endParaRPr lang="fr-FR" sz="1600" dirty="0"/>
          </a:p>
          <a:p>
            <a:pPr algn="ctr" indent="0" marL="0">
              <a:buNone/>
            </a:pPr>
            <a:r>
              <a:rPr lang="fr-FR" sz="1600" b="1" dirty="0">
                <a:solidFill>
                  <a:srgbClr val="FFFFFF"/>
                </a:solidFill>
              </a:rPr>
              <a:t>un point de rencontre</a:t>
            </a:r>
            <a:endParaRPr lang="fr-FR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900" b="1" spc="160" kern="0" dirty="0">
                <a:solidFill>
                  <a:srgbClr val="10A99F"/>
                </a:solidFill>
              </a:rPr>
              <a:t>LE CONSTAT</a:t>
            </a:r>
            <a:endParaRPr lang="fr-FR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2700" b="1" dirty="0">
                <a:solidFill>
                  <a:srgbClr val="061D4B"/>
                </a:solidFill>
              </a:rPr>
              <a:t>Une sortie peut se jouer sur une information absente.</a:t>
            </a:r>
            <a:endParaRPr lang="fr-FR" sz="2700" dirty="0"/>
          </a:p>
        </p:txBody>
      </p:sp>
      <p:sp>
        <p:nvSpPr>
          <p:cNvPr id="4" name="Text 2"/>
          <p:cNvSpPr/>
          <p:nvPr/>
        </p:nvSpPr>
        <p:spPr>
          <a:xfrm>
            <a:off x="585216" y="1353312"/>
            <a:ext cx="10561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300" dirty="0">
                <a:solidFill>
                  <a:srgbClr val="55708E"/>
                </a:solidFill>
              </a:rPr>
              <a:t>Pour certaines familles, “accessible” ne suffit pas à décider si la sortie est réellement possible.</a:t>
            </a:r>
            <a:endParaRPr lang="fr-FR" sz="1300" dirty="0"/>
          </a:p>
        </p:txBody>
      </p:sp>
      <p:sp>
        <p:nvSpPr>
          <p:cNvPr id="5" name="Text 3"/>
          <p:cNvSpPr/>
          <p:nvPr/>
        </p:nvSpPr>
        <p:spPr>
          <a:xfrm>
            <a:off x="658368" y="2029968"/>
            <a:ext cx="4206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2800" b="1" dirty="0">
                <a:solidFill>
                  <a:srgbClr val="061D4B"/>
                </a:solidFill>
              </a:rPr>
              <a:t>Pas faute d’envie.</a:t>
            </a:r>
            <a:endParaRPr lang="fr-FR" sz="2800" dirty="0"/>
          </a:p>
          <a:p>
            <a:pPr indent="0" marL="0">
              <a:buNone/>
            </a:pPr>
            <a:r>
              <a:rPr lang="fr-FR" sz="2800" b="1" dirty="0">
                <a:solidFill>
                  <a:srgbClr val="061D4B"/>
                </a:solidFill>
              </a:rPr>
              <a:t>Faute d’informations.</a:t>
            </a:r>
            <a:endParaRPr lang="fr-FR" sz="2800" dirty="0"/>
          </a:p>
        </p:txBody>
      </p:sp>
      <p:sp>
        <p:nvSpPr>
          <p:cNvPr id="6" name="Shape 4"/>
          <p:cNvSpPr/>
          <p:nvPr/>
        </p:nvSpPr>
        <p:spPr>
          <a:xfrm>
            <a:off x="4983480" y="1874520"/>
            <a:ext cx="0" cy="3611880"/>
          </a:xfrm>
          <a:prstGeom prst="line">
            <a:avLst/>
          </a:prstGeom>
          <a:noFill/>
          <a:ln w="1905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5349240" y="1901952"/>
            <a:ext cx="2743200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5349240" y="1901952"/>
            <a:ext cx="73152" cy="1261872"/>
          </a:xfrm>
          <a:prstGeom prst="rect">
            <a:avLst/>
          </a:prstGeom>
          <a:solidFill>
            <a:srgbClr val="10A99F"/>
          </a:solidFill>
          <a:ln w="12700">
            <a:solidFill>
              <a:srgbClr val="10A99F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5605272" y="212140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b="1" dirty="0">
                <a:solidFill>
                  <a:srgbClr val="061D4B"/>
                </a:solidFill>
              </a:rPr>
              <a:t>Circuler</a:t>
            </a:r>
            <a:endParaRPr lang="fr-FR" sz="1400" dirty="0"/>
          </a:p>
        </p:txBody>
      </p:sp>
      <p:sp>
        <p:nvSpPr>
          <p:cNvPr id="10" name="Text 8"/>
          <p:cNvSpPr/>
          <p:nvPr/>
        </p:nvSpPr>
        <p:spPr>
          <a:xfrm>
            <a:off x="5605272" y="254203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Fauteuil manuel ou électrique, largeur, ressauts, ascenseur…</a:t>
            </a:r>
            <a:endParaRPr lang="fr-FR" sz="1150" dirty="0"/>
          </a:p>
        </p:txBody>
      </p:sp>
      <p:sp>
        <p:nvSpPr>
          <p:cNvPr id="11" name="Shape 9"/>
          <p:cNvSpPr/>
          <p:nvPr/>
        </p:nvSpPr>
        <p:spPr>
          <a:xfrm>
            <a:off x="8366760" y="1901952"/>
            <a:ext cx="2743200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8366760" y="1901952"/>
            <a:ext cx="73152" cy="1261872"/>
          </a:xfrm>
          <a:prstGeom prst="rect">
            <a:avLst/>
          </a:prstGeom>
          <a:solidFill>
            <a:srgbClr val="10A99F"/>
          </a:solidFill>
          <a:ln w="12700">
            <a:solidFill>
              <a:srgbClr val="10A99F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622792" y="212140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b="1" dirty="0">
                <a:solidFill>
                  <a:srgbClr val="061D4B"/>
                </a:solidFill>
              </a:rPr>
              <a:t>Transférer</a:t>
            </a:r>
            <a:endParaRPr lang="fr-FR" sz="1400" dirty="0"/>
          </a:p>
        </p:txBody>
      </p:sp>
      <p:sp>
        <p:nvSpPr>
          <p:cNvPr id="14" name="Text 12"/>
          <p:cNvSpPr/>
          <p:nvPr/>
        </p:nvSpPr>
        <p:spPr>
          <a:xfrm>
            <a:off x="8622792" y="254203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Toilettes, espace latéral, table à langer, transfert parfois impossible.</a:t>
            </a:r>
            <a:endParaRPr lang="fr-FR" sz="1150" dirty="0"/>
          </a:p>
        </p:txBody>
      </p:sp>
      <p:sp>
        <p:nvSpPr>
          <p:cNvPr id="15" name="Shape 13"/>
          <p:cNvSpPr/>
          <p:nvPr/>
        </p:nvSpPr>
        <p:spPr>
          <a:xfrm>
            <a:off x="5349240" y="3401568"/>
            <a:ext cx="2743200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5349240" y="3401568"/>
            <a:ext cx="73152" cy="1261872"/>
          </a:xfrm>
          <a:prstGeom prst="rect">
            <a:avLst/>
          </a:prstGeom>
          <a:solidFill>
            <a:srgbClr val="10A99F"/>
          </a:solidFill>
          <a:ln w="12700">
            <a:solidFill>
              <a:srgbClr val="10A99F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5605272" y="362102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b="1" dirty="0">
                <a:solidFill>
                  <a:srgbClr val="061D4B"/>
                </a:solidFill>
              </a:rPr>
              <a:t>Supporter l’environnement</a:t>
            </a:r>
            <a:endParaRPr lang="fr-FR" sz="1400" dirty="0"/>
          </a:p>
        </p:txBody>
      </p:sp>
      <p:sp>
        <p:nvSpPr>
          <p:cNvPr id="18" name="Text 16"/>
          <p:cNvSpPr/>
          <p:nvPr/>
        </p:nvSpPr>
        <p:spPr>
          <a:xfrm>
            <a:off x="5605272" y="4041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Bruit, foule, lumière, besoin de calme ou de repos.</a:t>
            </a:r>
            <a:endParaRPr lang="fr-FR" sz="1150" dirty="0"/>
          </a:p>
        </p:txBody>
      </p:sp>
      <p:sp>
        <p:nvSpPr>
          <p:cNvPr id="19" name="Shape 17"/>
          <p:cNvSpPr/>
          <p:nvPr/>
        </p:nvSpPr>
        <p:spPr>
          <a:xfrm>
            <a:off x="8366760" y="3401568"/>
            <a:ext cx="2743200" cy="1261872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8366760" y="3401568"/>
            <a:ext cx="73152" cy="1261872"/>
          </a:xfrm>
          <a:prstGeom prst="rect">
            <a:avLst/>
          </a:prstGeom>
          <a:solidFill>
            <a:srgbClr val="10A99F"/>
          </a:solidFill>
          <a:ln w="12700">
            <a:solidFill>
              <a:srgbClr val="10A99F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622792" y="362102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b="1" dirty="0">
                <a:solidFill>
                  <a:srgbClr val="061D4B"/>
                </a:solidFill>
              </a:rPr>
              <a:t>Organiser le quotidien</a:t>
            </a:r>
            <a:endParaRPr lang="fr-FR" sz="1400" dirty="0"/>
          </a:p>
        </p:txBody>
      </p:sp>
      <p:sp>
        <p:nvSpPr>
          <p:cNvPr id="22" name="Text 20"/>
          <p:cNvSpPr/>
          <p:nvPr/>
        </p:nvSpPr>
        <p:spPr>
          <a:xfrm>
            <a:off x="8622792" y="404164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Réchauffer un repas, s’installer, entrer avec une poussette ou un équipement.</a:t>
            </a:r>
            <a:endParaRPr lang="fr-FR" sz="1150" dirty="0"/>
          </a:p>
        </p:txBody>
      </p:sp>
      <p:sp>
        <p:nvSpPr>
          <p:cNvPr id="23" name="Text 21"/>
          <p:cNvSpPr/>
          <p:nvPr/>
        </p:nvSpPr>
        <p:spPr>
          <a:xfrm>
            <a:off x="685800" y="3840480"/>
            <a:ext cx="3794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700" b="1" dirty="0">
                <a:solidFill>
                  <a:srgbClr val="10A99F"/>
                </a:solidFill>
              </a:rPr>
              <a:t>Une information très précise peut avoir plus de valeur que cinquante cases remplies au hasard.</a:t>
            </a:r>
            <a:endParaRPr lang="fr-FR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55708E"/>
                </a:solidFill>
              </a:defRPr>
            </a:lvl1pPr>
          </a:lstStyle>
          <a:p>
            <a:pPr algn="l"/>
            <a:fld id="{F7021451-1387-4CA6-816F-3879F97B5CBC}" type="slidenum">
              <a:rPr b="0" lang="fr-FR"/>
              <a:t>2</a:t>
            </a:fld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900" b="1" spc="160" kern="0" dirty="0">
                <a:solidFill>
                  <a:srgbClr val="10A99F"/>
                </a:solidFill>
              </a:rPr>
              <a:t>LA RÉPONSE ABLESPOT</a:t>
            </a:r>
            <a:endParaRPr lang="fr-FR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2700" b="1" dirty="0">
                <a:solidFill>
                  <a:srgbClr val="061D4B"/>
                </a:solidFill>
              </a:rPr>
              <a:t>Décrire les lieux par besoins pratiques, pas par étiquette.</a:t>
            </a:r>
            <a:endParaRPr lang="fr-FR" sz="2700" dirty="0"/>
          </a:p>
        </p:txBody>
      </p:sp>
      <p:sp>
        <p:nvSpPr>
          <p:cNvPr id="4" name="Text 2"/>
          <p:cNvSpPr/>
          <p:nvPr/>
        </p:nvSpPr>
        <p:spPr>
          <a:xfrm>
            <a:off x="585216" y="1353312"/>
            <a:ext cx="10561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300" dirty="0">
                <a:solidFill>
                  <a:srgbClr val="55708E"/>
                </a:solidFill>
              </a:rPr>
              <a:t>Une fiche lisible, critère par critère, avec une information que chacun peut vérifier, compléter ou corriger.</a:t>
            </a:r>
            <a:endParaRPr lang="fr-FR" sz="1300" dirty="0"/>
          </a:p>
        </p:txBody>
      </p:sp>
      <p:sp>
        <p:nvSpPr>
          <p:cNvPr id="5" name="Shape 3"/>
          <p:cNvSpPr/>
          <p:nvPr/>
        </p:nvSpPr>
        <p:spPr>
          <a:xfrm>
            <a:off x="713232" y="2084832"/>
            <a:ext cx="438912" cy="438912"/>
          </a:xfrm>
          <a:prstGeom prst="ellipse">
            <a:avLst/>
          </a:prstGeom>
          <a:solidFill>
            <a:srgbClr val="FFB62D"/>
          </a:solidFill>
          <a:ln w="12700">
            <a:solidFill>
              <a:srgbClr val="FFB62D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13232" y="2157984"/>
            <a:ext cx="438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sz="1100" b="1" dirty="0">
                <a:solidFill>
                  <a:srgbClr val="061D4B"/>
                </a:solidFill>
              </a:rPr>
              <a:t>1</a:t>
            </a:r>
            <a:endParaRPr lang="fr-FR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272491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1600" b="1" dirty="0">
                <a:solidFill>
                  <a:srgbClr val="061D4B"/>
                </a:solidFill>
              </a:rPr>
              <a:t>Chercher</a:t>
            </a:r>
            <a:endParaRPr lang="fr-FR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3163824"/>
            <a:ext cx="2331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Trouver un lieu autour de soi ou d’une destination.</a:t>
            </a:r>
            <a:endParaRPr lang="fr-FR" sz="1150" dirty="0"/>
          </a:p>
        </p:txBody>
      </p:sp>
      <p:sp>
        <p:nvSpPr>
          <p:cNvPr id="9" name="Shape 7"/>
          <p:cNvSpPr/>
          <p:nvPr/>
        </p:nvSpPr>
        <p:spPr>
          <a:xfrm>
            <a:off x="2971800" y="2194560"/>
            <a:ext cx="347472" cy="256032"/>
          </a:xfrm>
          <a:prstGeom prst="chevron">
            <a:avLst/>
          </a:prstGeom>
          <a:solidFill>
            <a:srgbClr val="A7E3D6"/>
          </a:solidFill>
          <a:ln w="12700">
            <a:solidFill>
              <a:srgbClr val="A7E3D6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3575304" y="2084832"/>
            <a:ext cx="438912" cy="438912"/>
          </a:xfrm>
          <a:prstGeom prst="ellipse">
            <a:avLst/>
          </a:prstGeom>
          <a:solidFill>
            <a:srgbClr val="FFB62D"/>
          </a:solidFill>
          <a:ln w="12700">
            <a:solidFill>
              <a:srgbClr val="FFB62D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3575304" y="2157984"/>
            <a:ext cx="438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sz="1100" b="1" dirty="0">
                <a:solidFill>
                  <a:srgbClr val="061D4B"/>
                </a:solidFill>
              </a:rPr>
              <a:t>2</a:t>
            </a:r>
            <a:endParaRPr lang="fr-FR" sz="1100" dirty="0"/>
          </a:p>
        </p:txBody>
      </p:sp>
      <p:sp>
        <p:nvSpPr>
          <p:cNvPr id="12" name="Text 10"/>
          <p:cNvSpPr/>
          <p:nvPr/>
        </p:nvSpPr>
        <p:spPr>
          <a:xfrm>
            <a:off x="3502152" y="272491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1600" b="1" dirty="0">
                <a:solidFill>
                  <a:srgbClr val="061D4B"/>
                </a:solidFill>
              </a:rPr>
              <a:t>Comprendre</a:t>
            </a:r>
            <a:endParaRPr lang="fr-FR" sz="1600" dirty="0"/>
          </a:p>
        </p:txBody>
      </p:sp>
      <p:sp>
        <p:nvSpPr>
          <p:cNvPr id="13" name="Text 11"/>
          <p:cNvSpPr/>
          <p:nvPr/>
        </p:nvSpPr>
        <p:spPr>
          <a:xfrm>
            <a:off x="3502152" y="3163824"/>
            <a:ext cx="2331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Lire les critères utiles à sa situation, sans diagnostic médical.</a:t>
            </a:r>
            <a:endParaRPr lang="fr-FR" sz="1150" dirty="0"/>
          </a:p>
        </p:txBody>
      </p:sp>
      <p:sp>
        <p:nvSpPr>
          <p:cNvPr id="14" name="Shape 12"/>
          <p:cNvSpPr/>
          <p:nvPr/>
        </p:nvSpPr>
        <p:spPr>
          <a:xfrm>
            <a:off x="5833872" y="2194560"/>
            <a:ext cx="347472" cy="256032"/>
          </a:xfrm>
          <a:prstGeom prst="chevron">
            <a:avLst/>
          </a:prstGeom>
          <a:solidFill>
            <a:srgbClr val="A7E3D6"/>
          </a:solidFill>
          <a:ln w="12700">
            <a:solidFill>
              <a:srgbClr val="A7E3D6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437376" y="2084832"/>
            <a:ext cx="438912" cy="438912"/>
          </a:xfrm>
          <a:prstGeom prst="ellipse">
            <a:avLst/>
          </a:prstGeom>
          <a:solidFill>
            <a:srgbClr val="FFB62D"/>
          </a:solidFill>
          <a:ln w="12700">
            <a:solidFill>
              <a:srgbClr val="FFB62D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6437376" y="2157984"/>
            <a:ext cx="438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sz="1100" b="1" dirty="0">
                <a:solidFill>
                  <a:srgbClr val="061D4B"/>
                </a:solidFill>
              </a:rPr>
              <a:t>3</a:t>
            </a:r>
            <a:endParaRPr lang="fr-FR" sz="1100" dirty="0"/>
          </a:p>
        </p:txBody>
      </p:sp>
      <p:sp>
        <p:nvSpPr>
          <p:cNvPr id="17" name="Text 15"/>
          <p:cNvSpPr/>
          <p:nvPr/>
        </p:nvSpPr>
        <p:spPr>
          <a:xfrm>
            <a:off x="6364224" y="272491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1600" b="1" dirty="0">
                <a:solidFill>
                  <a:srgbClr val="061D4B"/>
                </a:solidFill>
              </a:rPr>
              <a:t>Décider</a:t>
            </a:r>
            <a:endParaRPr lang="fr-FR" sz="1600" dirty="0"/>
          </a:p>
        </p:txBody>
      </p:sp>
      <p:sp>
        <p:nvSpPr>
          <p:cNvPr id="18" name="Text 16"/>
          <p:cNvSpPr/>
          <p:nvPr/>
        </p:nvSpPr>
        <p:spPr>
          <a:xfrm>
            <a:off x="6364224" y="3163824"/>
            <a:ext cx="2331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Comparer l’information disponible à ses propres besoins.</a:t>
            </a:r>
            <a:endParaRPr lang="fr-FR" sz="1150" dirty="0"/>
          </a:p>
        </p:txBody>
      </p:sp>
      <p:sp>
        <p:nvSpPr>
          <p:cNvPr id="19" name="Shape 17"/>
          <p:cNvSpPr/>
          <p:nvPr/>
        </p:nvSpPr>
        <p:spPr>
          <a:xfrm>
            <a:off x="8695944" y="2194560"/>
            <a:ext cx="347472" cy="256032"/>
          </a:xfrm>
          <a:prstGeom prst="chevron">
            <a:avLst/>
          </a:prstGeom>
          <a:solidFill>
            <a:srgbClr val="A7E3D6"/>
          </a:solidFill>
          <a:ln w="12700">
            <a:solidFill>
              <a:srgbClr val="A7E3D6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9299448" y="2084832"/>
            <a:ext cx="438912" cy="438912"/>
          </a:xfrm>
          <a:prstGeom prst="ellipse">
            <a:avLst/>
          </a:prstGeom>
          <a:solidFill>
            <a:srgbClr val="FFB62D"/>
          </a:solidFill>
          <a:ln w="12700">
            <a:solidFill>
              <a:srgbClr val="FFB62D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9299448" y="2157984"/>
            <a:ext cx="438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sz="1100" b="1" dirty="0">
                <a:solidFill>
                  <a:srgbClr val="061D4B"/>
                </a:solidFill>
              </a:rPr>
              <a:t>4</a:t>
            </a:r>
            <a:endParaRPr lang="fr-FR" sz="1100" dirty="0"/>
          </a:p>
        </p:txBody>
      </p:sp>
      <p:sp>
        <p:nvSpPr>
          <p:cNvPr id="22" name="Text 20"/>
          <p:cNvSpPr/>
          <p:nvPr/>
        </p:nvSpPr>
        <p:spPr>
          <a:xfrm>
            <a:off x="9226296" y="272491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1600" b="1" dirty="0">
                <a:solidFill>
                  <a:srgbClr val="061D4B"/>
                </a:solidFill>
              </a:rPr>
              <a:t>Contribuer</a:t>
            </a:r>
            <a:endParaRPr lang="fr-FR" sz="1600" dirty="0"/>
          </a:p>
        </p:txBody>
      </p:sp>
      <p:sp>
        <p:nvSpPr>
          <p:cNvPr id="23" name="Text 21"/>
          <p:cNvSpPr/>
          <p:nvPr/>
        </p:nvSpPr>
        <p:spPr>
          <a:xfrm>
            <a:off x="9226296" y="3163824"/>
            <a:ext cx="2331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Ajouter, compléter, confirmer ou corriger une information.</a:t>
            </a:r>
            <a:endParaRPr lang="fr-FR" sz="1150" dirty="0"/>
          </a:p>
        </p:txBody>
      </p:sp>
      <p:sp>
        <p:nvSpPr>
          <p:cNvPr id="24" name="Shape 22"/>
          <p:cNvSpPr/>
          <p:nvPr/>
        </p:nvSpPr>
        <p:spPr>
          <a:xfrm>
            <a:off x="685800" y="4828032"/>
            <a:ext cx="10716768" cy="841248"/>
          </a:xfrm>
          <a:prstGeom prst="roundRect">
            <a:avLst>
              <a:gd name="adj" fmla="val 8696"/>
            </a:avLst>
          </a:prstGeom>
          <a:solidFill>
            <a:srgbClr val="EAF7F5"/>
          </a:solidFill>
          <a:ln w="12700">
            <a:solidFill>
              <a:srgbClr val="EAF7F5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941832" y="5102352"/>
            <a:ext cx="10195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fr-FR" sz="1500" b="1" dirty="0">
                <a:solidFill>
                  <a:srgbClr val="061D4B"/>
                </a:solidFill>
              </a:rPr>
              <a:t>Ablespot ne dit pas “ce lieu est accessible à tous”. Il donne des éléments factuels pour que chacun puisse décider.</a:t>
            </a:r>
            <a:endParaRPr lang="fr-FR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55708E"/>
                </a:solidFill>
              </a:defRPr>
            </a:lvl1pPr>
          </a:lstStyle>
          <a:p>
            <a:pPr algn="l"/>
            <a:fld id="{F7021451-1387-4CA6-816F-3879F97B5CBC}" type="slidenum">
              <a:rPr b="0" lang="fr-FR"/>
              <a:t>3</a:t>
            </a:fld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900" b="1" spc="160" kern="0" dirty="0">
                <a:solidFill>
                  <a:srgbClr val="10A99F"/>
                </a:solidFill>
              </a:rPr>
              <a:t>UNE INFORMATION NUANCÉE</a:t>
            </a:r>
            <a:endParaRPr lang="fr-FR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2700" b="1" dirty="0">
                <a:solidFill>
                  <a:srgbClr val="061D4B"/>
                </a:solidFill>
              </a:rPr>
              <a:t>L’accessibilité n’est pas binaire.</a:t>
            </a:r>
            <a:endParaRPr lang="fr-FR" sz="2700" dirty="0"/>
          </a:p>
        </p:txBody>
      </p:sp>
      <p:sp>
        <p:nvSpPr>
          <p:cNvPr id="4" name="Text 2"/>
          <p:cNvSpPr/>
          <p:nvPr/>
        </p:nvSpPr>
        <p:spPr>
          <a:xfrm>
            <a:off x="585216" y="1353312"/>
            <a:ext cx="10561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300" dirty="0">
                <a:solidFill>
                  <a:srgbClr val="55708E"/>
                </a:solidFill>
              </a:rPr>
              <a:t>Pour chaque critère, l’objectif est de rendre visible ce que l’on sait - et ce que l’on ne sait pas.</a:t>
            </a:r>
            <a:endParaRPr lang="fr-FR" sz="1300" dirty="0"/>
          </a:p>
        </p:txBody>
      </p:sp>
      <p:sp>
        <p:nvSpPr>
          <p:cNvPr id="5" name="Shape 3"/>
          <p:cNvSpPr/>
          <p:nvPr/>
        </p:nvSpPr>
        <p:spPr>
          <a:xfrm>
            <a:off x="713232" y="1965960"/>
            <a:ext cx="1051560" cy="402336"/>
          </a:xfrm>
          <a:prstGeom prst="roundRect">
            <a:avLst>
              <a:gd name="adj" fmla="val 13636"/>
            </a:avLst>
          </a:prstGeom>
          <a:solidFill>
            <a:srgbClr val="10A99F"/>
          </a:solidFill>
          <a:ln w="12700">
            <a:solidFill>
              <a:srgbClr val="10A99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13232" y="2057400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sz="1000" b="1" dirty="0">
                <a:solidFill>
                  <a:srgbClr val="FFFFFF"/>
                </a:solidFill>
              </a:rPr>
              <a:t>OUI</a:t>
            </a:r>
            <a:endParaRPr lang="fr-FR" sz="1000" dirty="0"/>
          </a:p>
        </p:txBody>
      </p:sp>
      <p:sp>
        <p:nvSpPr>
          <p:cNvPr id="7" name="Text 5"/>
          <p:cNvSpPr/>
          <p:nvPr/>
        </p:nvSpPr>
        <p:spPr>
          <a:xfrm>
            <a:off x="1993392" y="20391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1200" dirty="0">
                <a:solidFill>
                  <a:srgbClr val="12243D"/>
                </a:solidFill>
              </a:rPr>
              <a:t>Information positive confirmée</a:t>
            </a:r>
            <a:endParaRPr lang="fr-FR" sz="1200" dirty="0"/>
          </a:p>
        </p:txBody>
      </p:sp>
      <p:sp>
        <p:nvSpPr>
          <p:cNvPr id="8" name="Shape 6"/>
          <p:cNvSpPr/>
          <p:nvPr/>
        </p:nvSpPr>
        <p:spPr>
          <a:xfrm>
            <a:off x="713232" y="2679192"/>
            <a:ext cx="1051560" cy="402336"/>
          </a:xfrm>
          <a:prstGeom prst="roundRect">
            <a:avLst>
              <a:gd name="adj" fmla="val 13636"/>
            </a:avLst>
          </a:prstGeom>
          <a:solidFill>
            <a:srgbClr val="FFB62D"/>
          </a:solidFill>
          <a:ln w="12700">
            <a:solidFill>
              <a:srgbClr val="FFB62D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713232" y="2770632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sz="1000" b="1" dirty="0">
                <a:solidFill>
                  <a:srgbClr val="FFFFFF"/>
                </a:solidFill>
              </a:rPr>
              <a:t>PARTIEL</a:t>
            </a:r>
            <a:endParaRPr lang="fr-FR" sz="1000" dirty="0"/>
          </a:p>
        </p:txBody>
      </p:sp>
      <p:sp>
        <p:nvSpPr>
          <p:cNvPr id="10" name="Text 8"/>
          <p:cNvSpPr/>
          <p:nvPr/>
        </p:nvSpPr>
        <p:spPr>
          <a:xfrm>
            <a:off x="1993392" y="2752344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1200" dirty="0">
                <a:solidFill>
                  <a:srgbClr val="12243D"/>
                </a:solidFill>
              </a:rPr>
              <a:t>Possible avec limites ou conditions</a:t>
            </a:r>
            <a:endParaRPr lang="fr-FR" sz="1200" dirty="0"/>
          </a:p>
        </p:txBody>
      </p:sp>
      <p:sp>
        <p:nvSpPr>
          <p:cNvPr id="11" name="Shape 9"/>
          <p:cNvSpPr/>
          <p:nvPr/>
        </p:nvSpPr>
        <p:spPr>
          <a:xfrm>
            <a:off x="713232" y="3392424"/>
            <a:ext cx="1051560" cy="402336"/>
          </a:xfrm>
          <a:prstGeom prst="roundRect">
            <a:avLst>
              <a:gd name="adj" fmla="val 13636"/>
            </a:avLst>
          </a:prstGeom>
          <a:solidFill>
            <a:srgbClr val="061D4B"/>
          </a:solidFill>
          <a:ln w="12700">
            <a:solidFill>
              <a:srgbClr val="061D4B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713232" y="3483864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sz="1000" b="1" dirty="0">
                <a:solidFill>
                  <a:srgbClr val="FFFFFF"/>
                </a:solidFill>
              </a:rPr>
              <a:t>NON</a:t>
            </a:r>
            <a:endParaRPr lang="fr-FR" sz="1000" dirty="0"/>
          </a:p>
        </p:txBody>
      </p:sp>
      <p:sp>
        <p:nvSpPr>
          <p:cNvPr id="13" name="Text 11"/>
          <p:cNvSpPr/>
          <p:nvPr/>
        </p:nvSpPr>
        <p:spPr>
          <a:xfrm>
            <a:off x="1993392" y="3465576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1200" dirty="0">
                <a:solidFill>
                  <a:srgbClr val="12243D"/>
                </a:solidFill>
              </a:rPr>
              <a:t>Besoin non couvert</a:t>
            </a:r>
            <a:endParaRPr lang="fr-FR" sz="1200" dirty="0"/>
          </a:p>
        </p:txBody>
      </p:sp>
      <p:sp>
        <p:nvSpPr>
          <p:cNvPr id="14" name="Shape 12"/>
          <p:cNvSpPr/>
          <p:nvPr/>
        </p:nvSpPr>
        <p:spPr>
          <a:xfrm>
            <a:off x="713232" y="4105656"/>
            <a:ext cx="1051560" cy="402336"/>
          </a:xfrm>
          <a:prstGeom prst="roundRect">
            <a:avLst>
              <a:gd name="adj" fmla="val 13636"/>
            </a:avLst>
          </a:prstGeom>
          <a:solidFill>
            <a:srgbClr val="7B91A8"/>
          </a:solidFill>
          <a:ln w="12700">
            <a:solidFill>
              <a:srgbClr val="7B91A8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713232" y="4197096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sz="1000" b="1" dirty="0">
                <a:solidFill>
                  <a:srgbClr val="FFFFFF"/>
                </a:solidFill>
              </a:rPr>
              <a:t>N/A</a:t>
            </a:r>
            <a:endParaRPr lang="fr-FR" sz="1000" dirty="0"/>
          </a:p>
        </p:txBody>
      </p:sp>
      <p:sp>
        <p:nvSpPr>
          <p:cNvPr id="16" name="Text 14"/>
          <p:cNvSpPr/>
          <p:nvPr/>
        </p:nvSpPr>
        <p:spPr>
          <a:xfrm>
            <a:off x="1993392" y="41788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1200" dirty="0">
                <a:solidFill>
                  <a:srgbClr val="12243D"/>
                </a:solidFill>
              </a:rPr>
              <a:t>Critère non applicable</a:t>
            </a:r>
            <a:endParaRPr lang="fr-FR" sz="1200" dirty="0"/>
          </a:p>
        </p:txBody>
      </p:sp>
      <p:sp>
        <p:nvSpPr>
          <p:cNvPr id="17" name="Shape 15"/>
          <p:cNvSpPr/>
          <p:nvPr/>
        </p:nvSpPr>
        <p:spPr>
          <a:xfrm>
            <a:off x="713232" y="4818888"/>
            <a:ext cx="1051560" cy="402336"/>
          </a:xfrm>
          <a:prstGeom prst="roundRect">
            <a:avLst>
              <a:gd name="adj" fmla="val 13636"/>
            </a:avLst>
          </a:prstGeom>
          <a:solidFill>
            <a:srgbClr val="D9E3E8"/>
          </a:solidFill>
          <a:ln w="12700">
            <a:solidFill>
              <a:srgbClr val="D9E3E8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13232" y="4910328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sz="1000" b="1" dirty="0">
                <a:solidFill>
                  <a:srgbClr val="061D4B"/>
                </a:solidFill>
              </a:rPr>
              <a:t>?</a:t>
            </a:r>
            <a:endParaRPr lang="fr-FR" sz="1000" dirty="0"/>
          </a:p>
        </p:txBody>
      </p:sp>
      <p:sp>
        <p:nvSpPr>
          <p:cNvPr id="19" name="Text 17"/>
          <p:cNvSpPr/>
          <p:nvPr/>
        </p:nvSpPr>
        <p:spPr>
          <a:xfrm>
            <a:off x="1993392" y="489204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1200" dirty="0">
                <a:solidFill>
                  <a:srgbClr val="12243D"/>
                </a:solidFill>
              </a:rPr>
              <a:t>Non renseigné</a:t>
            </a:r>
            <a:endParaRPr lang="fr-FR" sz="1200" dirty="0"/>
          </a:p>
        </p:txBody>
      </p:sp>
      <p:sp>
        <p:nvSpPr>
          <p:cNvPr id="20" name="Shape 18"/>
          <p:cNvSpPr/>
          <p:nvPr/>
        </p:nvSpPr>
        <p:spPr>
          <a:xfrm>
            <a:off x="6400800" y="1874520"/>
            <a:ext cx="4663440" cy="3611880"/>
          </a:xfrm>
          <a:prstGeom prst="roundRect">
            <a:avLst>
              <a:gd name="adj" fmla="val 2025"/>
            </a:avLst>
          </a:prstGeom>
          <a:solidFill>
            <a:srgbClr val="061D4B"/>
          </a:solidFill>
          <a:ln w="12700">
            <a:solidFill>
              <a:srgbClr val="061D4B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6748272" y="2212848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1700" b="1" dirty="0">
                <a:solidFill>
                  <a:srgbClr val="FFFFFF"/>
                </a:solidFill>
              </a:rPr>
              <a:t>Ce que la fiche doit permettre</a:t>
            </a:r>
            <a:endParaRPr lang="fr-FR" sz="1700" dirty="0"/>
          </a:p>
        </p:txBody>
      </p:sp>
      <p:sp>
        <p:nvSpPr>
          <p:cNvPr id="22" name="Text 20"/>
          <p:cNvSpPr/>
          <p:nvPr/>
        </p:nvSpPr>
        <p:spPr>
          <a:xfrm>
            <a:off x="6748272" y="2880360"/>
            <a:ext cx="3794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fr-FR" sz="1300" dirty="0">
                <a:solidFill>
                  <a:srgbClr val="FFFFFF"/>
                </a:solidFill>
              </a:rPr>
              <a:t>• voir la source de l’information</a:t>
            </a:r>
            <a:endParaRPr lang="fr-FR" sz="1300" dirty="0"/>
          </a:p>
          <a:p>
            <a:r>
              <a:rPr lang="fr-FR" sz="1300" dirty="0">
                <a:solidFill>
                  <a:srgbClr val="FFFFFF"/>
                </a:solidFill>
              </a:rPr>
              <a:t>• connaître sa date</a:t>
            </a:r>
            <a:endParaRPr lang="fr-FR" sz="1300" dirty="0"/>
          </a:p>
          <a:p>
            <a:r>
              <a:rPr lang="fr-FR" sz="1300" dirty="0">
                <a:solidFill>
                  <a:srgbClr val="FFFFFF"/>
                </a:solidFill>
              </a:rPr>
              <a:t>• distinguer le renseigné du non renseigné</a:t>
            </a:r>
            <a:endParaRPr lang="fr-FR" sz="1300" dirty="0"/>
          </a:p>
          <a:p>
            <a:r>
              <a:rPr lang="fr-FR" sz="1300" dirty="0">
                <a:solidFill>
                  <a:srgbClr val="FFFFFF"/>
                </a:solidFill>
              </a:rPr>
              <a:t>• confirmer ou corriger par l’expérience</a:t>
            </a:r>
            <a:endParaRPr lang="fr-FR" sz="1300" dirty="0"/>
          </a:p>
          <a:p>
            <a:r>
              <a:rPr lang="fr-FR" sz="1300" dirty="0">
                <a:solidFill>
                  <a:srgbClr val="FFFFFF"/>
                </a:solidFill>
              </a:rPr>
              <a:t>• éviter une promesse globale d’accessibilité</a:t>
            </a:r>
            <a:endParaRPr lang="fr-FR" sz="1300" dirty="0"/>
          </a:p>
        </p:txBody>
      </p:sp>
      <p:sp>
        <p:nvSpPr>
          <p:cNvPr id="23" name="Text 21"/>
          <p:cNvSpPr/>
          <p:nvPr/>
        </p:nvSpPr>
        <p:spPr>
          <a:xfrm>
            <a:off x="6748272" y="489204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200" b="1" dirty="0">
                <a:solidFill>
                  <a:srgbClr val="FFB62D"/>
                </a:solidFill>
              </a:rPr>
              <a:t>“On décrit des besoins pratiques. Pas la santé des personnes.”</a:t>
            </a:r>
            <a:endParaRPr lang="fr-F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55708E"/>
                </a:solidFill>
              </a:defRPr>
            </a:lvl1pPr>
          </a:lstStyle>
          <a:p>
            <a:pPr algn="l"/>
            <a:fld id="{F7021451-1387-4CA6-816F-3879F97B5CBC}" type="slidenum">
              <a:rPr b="0" lang="fr-FR"/>
              <a:t>4</a:t>
            </a:fld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900" b="1" spc="160" kern="0" dirty="0">
                <a:solidFill>
                  <a:srgbClr val="10A99F"/>
                </a:solidFill>
              </a:rPr>
              <a:t>LA CONFIANCE</a:t>
            </a:r>
            <a:endParaRPr lang="fr-FR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2700" b="1" dirty="0">
                <a:solidFill>
                  <a:srgbClr val="061D4B"/>
                </a:solidFill>
              </a:rPr>
              <a:t>Une donnée utile doit être traçable et perfectible.</a:t>
            </a:r>
            <a:endParaRPr lang="fr-FR" sz="2700" dirty="0"/>
          </a:p>
        </p:txBody>
      </p:sp>
      <p:sp>
        <p:nvSpPr>
          <p:cNvPr id="4" name="Text 2"/>
          <p:cNvSpPr/>
          <p:nvPr/>
        </p:nvSpPr>
        <p:spPr>
          <a:xfrm>
            <a:off x="585216" y="1353312"/>
            <a:ext cx="10561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300" dirty="0">
                <a:solidFill>
                  <a:srgbClr val="55708E"/>
                </a:solidFill>
              </a:rPr>
              <a:t>Ablespot privilégie la transparence sur l’origine et la fraîcheur des informations.</a:t>
            </a:r>
            <a:endParaRPr lang="fr-FR" sz="1300" dirty="0"/>
          </a:p>
        </p:txBody>
      </p:sp>
      <p:sp>
        <p:nvSpPr>
          <p:cNvPr id="5" name="Shape 3"/>
          <p:cNvSpPr/>
          <p:nvPr/>
        </p:nvSpPr>
        <p:spPr>
          <a:xfrm>
            <a:off x="685800" y="1965960"/>
            <a:ext cx="324612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685800" y="1965960"/>
            <a:ext cx="73152" cy="2057400"/>
          </a:xfrm>
          <a:prstGeom prst="rect">
            <a:avLst/>
          </a:prstGeom>
          <a:solidFill>
            <a:srgbClr val="10A99F"/>
          </a:solidFill>
          <a:ln w="12700">
            <a:solidFill>
              <a:srgbClr val="10A99F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41832" y="2185416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b="1" dirty="0">
                <a:solidFill>
                  <a:srgbClr val="061D4B"/>
                </a:solidFill>
              </a:rPr>
              <a:t>Source identifiable</a:t>
            </a:r>
            <a:endParaRPr lang="fr-FR" sz="1400" dirty="0"/>
          </a:p>
        </p:txBody>
      </p:sp>
      <p:sp>
        <p:nvSpPr>
          <p:cNvPr id="8" name="Text 6"/>
          <p:cNvSpPr/>
          <p:nvPr/>
        </p:nvSpPr>
        <p:spPr>
          <a:xfrm>
            <a:off x="941832" y="2606040"/>
            <a:ext cx="2788920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Donnée initiale, contribution d’une famille, information d’un établissement ou confirmation communautaire.</a:t>
            </a:r>
            <a:endParaRPr lang="fr-FR" sz="1150" dirty="0"/>
          </a:p>
        </p:txBody>
      </p:sp>
      <p:sp>
        <p:nvSpPr>
          <p:cNvPr id="9" name="Shape 7"/>
          <p:cNvSpPr/>
          <p:nvPr/>
        </p:nvSpPr>
        <p:spPr>
          <a:xfrm>
            <a:off x="4233672" y="1965960"/>
            <a:ext cx="324612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233672" y="1965960"/>
            <a:ext cx="73152" cy="2057400"/>
          </a:xfrm>
          <a:prstGeom prst="rect">
            <a:avLst/>
          </a:prstGeom>
          <a:solidFill>
            <a:srgbClr val="10A99F"/>
          </a:solidFill>
          <a:ln w="12700">
            <a:solidFill>
              <a:srgbClr val="10A99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4489704" y="2185416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b="1" dirty="0">
                <a:solidFill>
                  <a:srgbClr val="061D4B"/>
                </a:solidFill>
              </a:rPr>
              <a:t>Date visible</a:t>
            </a:r>
            <a:endParaRPr lang="fr-FR" sz="1400" dirty="0"/>
          </a:p>
        </p:txBody>
      </p:sp>
      <p:sp>
        <p:nvSpPr>
          <p:cNvPr id="12" name="Text 10"/>
          <p:cNvSpPr/>
          <p:nvPr/>
        </p:nvSpPr>
        <p:spPr>
          <a:xfrm>
            <a:off x="4489704" y="2606040"/>
            <a:ext cx="2788920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Une information d’accessibilité peut évoluer. La date aide à apprécier sa pertinence.</a:t>
            </a:r>
            <a:endParaRPr lang="fr-FR" sz="1150" dirty="0"/>
          </a:p>
        </p:txBody>
      </p:sp>
      <p:sp>
        <p:nvSpPr>
          <p:cNvPr id="13" name="Shape 11"/>
          <p:cNvSpPr/>
          <p:nvPr/>
        </p:nvSpPr>
        <p:spPr>
          <a:xfrm>
            <a:off x="7781544" y="1965960"/>
            <a:ext cx="324612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781544" y="1965960"/>
            <a:ext cx="73152" cy="2057400"/>
          </a:xfrm>
          <a:prstGeom prst="rect">
            <a:avLst/>
          </a:prstGeom>
          <a:solidFill>
            <a:srgbClr val="10A99F"/>
          </a:solidFill>
          <a:ln w="12700">
            <a:solidFill>
              <a:srgbClr val="10A99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8037576" y="2185416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b="1" dirty="0">
                <a:solidFill>
                  <a:srgbClr val="061D4B"/>
                </a:solidFill>
              </a:rPr>
              <a:t>Correction ouverte</a:t>
            </a:r>
            <a:endParaRPr lang="fr-FR" sz="1400" dirty="0"/>
          </a:p>
        </p:txBody>
      </p:sp>
      <p:sp>
        <p:nvSpPr>
          <p:cNvPr id="16" name="Text 14"/>
          <p:cNvSpPr/>
          <p:nvPr/>
        </p:nvSpPr>
        <p:spPr>
          <a:xfrm>
            <a:off x="8037576" y="2606040"/>
            <a:ext cx="2788920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Une expérience réelle peut confirmer, préciser ou corriger une donnée existante.</a:t>
            </a:r>
            <a:endParaRPr lang="fr-FR" sz="1150" dirty="0"/>
          </a:p>
        </p:txBody>
      </p:sp>
      <p:sp>
        <p:nvSpPr>
          <p:cNvPr id="17" name="Text 15"/>
          <p:cNvSpPr/>
          <p:nvPr/>
        </p:nvSpPr>
        <p:spPr>
          <a:xfrm>
            <a:off x="713232" y="4590288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2100" b="1" dirty="0">
                <a:solidFill>
                  <a:srgbClr val="061D4B"/>
                </a:solidFill>
              </a:rPr>
              <a:t>Ablespot n’est pas une certification.</a:t>
            </a:r>
            <a:endParaRPr lang="fr-FR" sz="2100" dirty="0"/>
          </a:p>
        </p:txBody>
      </p:sp>
      <p:sp>
        <p:nvSpPr>
          <p:cNvPr id="18" name="Text 16"/>
          <p:cNvSpPr/>
          <p:nvPr/>
        </p:nvSpPr>
        <p:spPr>
          <a:xfrm>
            <a:off x="731520" y="5193792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300" dirty="0">
                <a:solidFill>
                  <a:srgbClr val="12243D"/>
                </a:solidFill>
              </a:rPr>
              <a:t>Le service décrit l’information disponible et son origine ; il ne garantit pas qu’un lieu convienne à tous les besoins.</a:t>
            </a:r>
            <a:endParaRPr lang="fr-FR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55708E"/>
                </a:solidFill>
              </a:defRPr>
            </a:lvl1pPr>
          </a:lstStyle>
          <a:p>
            <a:pPr algn="l"/>
            <a:fld id="{F7021451-1387-4CA6-816F-3879F97B5CBC}" type="slidenum">
              <a:rPr b="0" lang="fr-FR"/>
              <a:t>5</a:t>
            </a:fld>
            <a:endParaRPr 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900" b="1" spc="160" kern="0" dirty="0">
                <a:solidFill>
                  <a:srgbClr val="10A99F"/>
                </a:solidFill>
              </a:rPr>
              <a:t>UN SOCLE DÉJÀ CONSTITUÉ</a:t>
            </a:r>
            <a:endParaRPr lang="fr-FR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2700" b="1" dirty="0">
                <a:solidFill>
                  <a:srgbClr val="061D4B"/>
                </a:solidFill>
              </a:rPr>
              <a:t>1 842 lieux intégrés, principalement en France.</a:t>
            </a:r>
            <a:endParaRPr lang="fr-FR" sz="2700" dirty="0"/>
          </a:p>
        </p:txBody>
      </p:sp>
      <p:sp>
        <p:nvSpPr>
          <p:cNvPr id="4" name="Text 2"/>
          <p:cNvSpPr/>
          <p:nvPr/>
        </p:nvSpPr>
        <p:spPr>
          <a:xfrm>
            <a:off x="585216" y="1353312"/>
            <a:ext cx="10561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300" dirty="0">
                <a:solidFill>
                  <a:srgbClr val="55708E"/>
                </a:solidFill>
              </a:rPr>
              <a:t>Le site n’est pas encore déployé publiquement ; les imports européens automatisés sont en cours de préparation.</a:t>
            </a:r>
            <a:endParaRPr lang="fr-FR" sz="1300" dirty="0"/>
          </a:p>
        </p:txBody>
      </p:sp>
      <p:sp>
        <p:nvSpPr>
          <p:cNvPr id="5" name="Text 3"/>
          <p:cNvSpPr/>
          <p:nvPr/>
        </p:nvSpPr>
        <p:spPr>
          <a:xfrm>
            <a:off x="713232" y="196596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4600" b="1" dirty="0">
                <a:solidFill>
                  <a:srgbClr val="10A99F"/>
                </a:solidFill>
              </a:rPr>
              <a:t>1 842</a:t>
            </a:r>
            <a:endParaRPr lang="fr-FR" sz="4600" dirty="0"/>
          </a:p>
        </p:txBody>
      </p:sp>
      <p:sp>
        <p:nvSpPr>
          <p:cNvPr id="6" name="Text 4"/>
          <p:cNvSpPr/>
          <p:nvPr/>
        </p:nvSpPr>
        <p:spPr>
          <a:xfrm>
            <a:off x="731520" y="281635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1600" b="1" dirty="0">
                <a:solidFill>
                  <a:srgbClr val="061D4B"/>
                </a:solidFill>
              </a:rPr>
              <a:t>lieux déjà intégrés</a:t>
            </a:r>
            <a:endParaRPr lang="fr-FR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42900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300" dirty="0">
                <a:solidFill>
                  <a:srgbClr val="12243D"/>
                </a:solidFill>
              </a:rPr>
              <a:t>Des fiches initiales peuvent s’appuyer sur des sources ouvertes, notamment OpenStreetMap et Muséofile, avant enrichissement par les contributions.</a:t>
            </a:r>
            <a:endParaRPr lang="fr-FR" sz="1300" dirty="0"/>
          </a:p>
        </p:txBody>
      </p:sp>
      <p:sp>
        <p:nvSpPr>
          <p:cNvPr id="8" name="Shape 6"/>
          <p:cNvSpPr/>
          <p:nvPr/>
        </p:nvSpPr>
        <p:spPr>
          <a:xfrm>
            <a:off x="4892040" y="1874520"/>
            <a:ext cx="0" cy="3611880"/>
          </a:xfrm>
          <a:prstGeom prst="line">
            <a:avLst/>
          </a:prstGeom>
          <a:noFill/>
          <a:ln w="1905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285232" y="1874520"/>
            <a:ext cx="26060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5285232" y="1874520"/>
            <a:ext cx="73152" cy="1371600"/>
          </a:xfrm>
          <a:prstGeom prst="rect">
            <a:avLst/>
          </a:prstGeom>
          <a:solidFill>
            <a:srgbClr val="10A99F"/>
          </a:solidFill>
          <a:ln w="12700">
            <a:solidFill>
              <a:srgbClr val="10A99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5541264" y="2093976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b="1" dirty="0">
                <a:solidFill>
                  <a:srgbClr val="061D4B"/>
                </a:solidFill>
              </a:rPr>
              <a:t>France</a:t>
            </a:r>
            <a:endParaRPr lang="fr-FR" sz="1400" dirty="0"/>
          </a:p>
        </p:txBody>
      </p:sp>
      <p:sp>
        <p:nvSpPr>
          <p:cNvPr id="12" name="Text 10"/>
          <p:cNvSpPr/>
          <p:nvPr/>
        </p:nvSpPr>
        <p:spPr>
          <a:xfrm>
            <a:off x="5541264" y="2514600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Base actuelle majoritairement française.</a:t>
            </a:r>
            <a:endParaRPr lang="fr-FR" sz="1150" dirty="0"/>
          </a:p>
        </p:txBody>
      </p:sp>
      <p:sp>
        <p:nvSpPr>
          <p:cNvPr id="13" name="Shape 11"/>
          <p:cNvSpPr/>
          <p:nvPr/>
        </p:nvSpPr>
        <p:spPr>
          <a:xfrm>
            <a:off x="8247888" y="1874520"/>
            <a:ext cx="26060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8247888" y="1874520"/>
            <a:ext cx="73152" cy="1371600"/>
          </a:xfrm>
          <a:prstGeom prst="rect">
            <a:avLst/>
          </a:prstGeom>
          <a:solidFill>
            <a:srgbClr val="FFB62D"/>
          </a:solidFill>
          <a:ln w="12700">
            <a:solidFill>
              <a:srgbClr val="FFB62D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8503920" y="2093976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b="1" dirty="0">
                <a:solidFill>
                  <a:srgbClr val="061D4B"/>
                </a:solidFill>
              </a:rPr>
              <a:t>Europe</a:t>
            </a:r>
            <a:endParaRPr lang="fr-FR" sz="1400" dirty="0"/>
          </a:p>
        </p:txBody>
      </p:sp>
      <p:sp>
        <p:nvSpPr>
          <p:cNvPr id="16" name="Text 14"/>
          <p:cNvSpPr/>
          <p:nvPr/>
        </p:nvSpPr>
        <p:spPr>
          <a:xfrm>
            <a:off x="8503920" y="2514600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Imports automatisés en cours.</a:t>
            </a:r>
            <a:endParaRPr lang="fr-FR" sz="1150" dirty="0"/>
          </a:p>
        </p:txBody>
      </p:sp>
      <p:sp>
        <p:nvSpPr>
          <p:cNvPr id="17" name="Shape 15"/>
          <p:cNvSpPr/>
          <p:nvPr/>
        </p:nvSpPr>
        <p:spPr>
          <a:xfrm>
            <a:off x="5285232" y="3584448"/>
            <a:ext cx="26060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5285232" y="3584448"/>
            <a:ext cx="73152" cy="1371600"/>
          </a:xfrm>
          <a:prstGeom prst="rect">
            <a:avLst/>
          </a:prstGeom>
          <a:solidFill>
            <a:srgbClr val="A7E3D6"/>
          </a:solidFill>
          <a:ln w="12700">
            <a:solidFill>
              <a:srgbClr val="A7E3D6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5541264" y="3803904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b="1" dirty="0">
                <a:solidFill>
                  <a:srgbClr val="061D4B"/>
                </a:solidFill>
              </a:rPr>
              <a:t>Communauté</a:t>
            </a:r>
            <a:endParaRPr lang="fr-FR" sz="1400" dirty="0"/>
          </a:p>
        </p:txBody>
      </p:sp>
      <p:sp>
        <p:nvSpPr>
          <p:cNvPr id="20" name="Text 18"/>
          <p:cNvSpPr/>
          <p:nvPr/>
        </p:nvSpPr>
        <p:spPr>
          <a:xfrm>
            <a:off x="5541264" y="4224528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Familles et accompagnants enrichissent le réel.</a:t>
            </a:r>
            <a:endParaRPr lang="fr-FR" sz="1150" dirty="0"/>
          </a:p>
        </p:txBody>
      </p:sp>
      <p:sp>
        <p:nvSpPr>
          <p:cNvPr id="21" name="Shape 19"/>
          <p:cNvSpPr/>
          <p:nvPr/>
        </p:nvSpPr>
        <p:spPr>
          <a:xfrm>
            <a:off x="8247888" y="3584448"/>
            <a:ext cx="26060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8247888" y="3584448"/>
            <a:ext cx="73152" cy="1371600"/>
          </a:xfrm>
          <a:prstGeom prst="rect">
            <a:avLst/>
          </a:prstGeom>
          <a:solidFill>
            <a:srgbClr val="061D4B"/>
          </a:solidFill>
          <a:ln w="12700">
            <a:solidFill>
              <a:srgbClr val="061D4B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8503920" y="3803904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b="1" dirty="0">
                <a:solidFill>
                  <a:srgbClr val="061D4B"/>
                </a:solidFill>
              </a:rPr>
              <a:t>Établissements</a:t>
            </a:r>
            <a:endParaRPr lang="fr-FR" sz="1400" dirty="0"/>
          </a:p>
        </p:txBody>
      </p:sp>
      <p:sp>
        <p:nvSpPr>
          <p:cNvPr id="24" name="Text 22"/>
          <p:cNvSpPr/>
          <p:nvPr/>
        </p:nvSpPr>
        <p:spPr>
          <a:xfrm>
            <a:off x="8503920" y="4224528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Les lieux peuvent compléter leurs propres informations.</a:t>
            </a:r>
            <a:endParaRPr lang="fr-FR" sz="1150" dirty="0"/>
          </a:p>
        </p:txBody>
      </p:sp>
      <p:sp>
        <p:nvSpPr>
          <p:cNvPr id="25" name="Text 23"/>
          <p:cNvSpPr/>
          <p:nvPr/>
        </p:nvSpPr>
        <p:spPr>
          <a:xfrm>
            <a:off x="5285232" y="5230368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200" b="1" dirty="0">
                <a:solidFill>
                  <a:srgbClr val="10A99F"/>
                </a:solidFill>
              </a:rPr>
              <a:t>Aucun intermédiaire de données n’est nécessaire entre la source et Ablespot.</a:t>
            </a:r>
            <a:endParaRPr lang="fr-F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55708E"/>
                </a:solidFill>
              </a:defRPr>
            </a:lvl1pPr>
          </a:lstStyle>
          <a:p>
            <a:pPr algn="l"/>
            <a:fld id="{F7021451-1387-4CA6-816F-3879F97B5CBC}" type="slidenum">
              <a:rPr b="0" lang="fr-FR"/>
              <a:t>6</a:t>
            </a:fld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900" b="1" spc="160" kern="0" dirty="0">
                <a:solidFill>
                  <a:srgbClr val="10A99F"/>
                </a:solidFill>
              </a:rPr>
              <a:t>INTEROPÉRABILITÉ</a:t>
            </a:r>
            <a:endParaRPr lang="fr-FR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2700" b="1" dirty="0">
                <a:solidFill>
                  <a:srgbClr val="061D4B"/>
                </a:solidFill>
              </a:rPr>
              <a:t>Avec Acceslibre : une complémentarité à construire.</a:t>
            </a:r>
            <a:endParaRPr lang="fr-FR" sz="2700" dirty="0"/>
          </a:p>
        </p:txBody>
      </p:sp>
      <p:sp>
        <p:nvSpPr>
          <p:cNvPr id="4" name="Text 2"/>
          <p:cNvSpPr/>
          <p:nvPr/>
        </p:nvSpPr>
        <p:spPr>
          <a:xfrm>
            <a:off x="585216" y="1353312"/>
            <a:ext cx="10561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300" dirty="0">
                <a:solidFill>
                  <a:srgbClr val="55708E"/>
                </a:solidFill>
              </a:rPr>
              <a:t>L’enjeu n’est pas de dupliquer ce qui existe, mais de relier les données publiques à des besoins d’usage très concrets.</a:t>
            </a:r>
            <a:endParaRPr lang="fr-FR" sz="1300" dirty="0"/>
          </a:p>
        </p:txBody>
      </p:sp>
      <p:sp>
        <p:nvSpPr>
          <p:cNvPr id="5" name="Shape 3"/>
          <p:cNvSpPr/>
          <p:nvPr/>
        </p:nvSpPr>
        <p:spPr>
          <a:xfrm>
            <a:off x="731520" y="1965960"/>
            <a:ext cx="4434840" cy="3337560"/>
          </a:xfrm>
          <a:prstGeom prst="roundRect">
            <a:avLst>
              <a:gd name="adj" fmla="val 2192"/>
            </a:avLst>
          </a:prstGeom>
          <a:solidFill>
            <a:srgbClr val="EAF7F5"/>
          </a:solidFill>
          <a:ln w="12700">
            <a:solidFill>
              <a:srgbClr val="A7E3D6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1078992" y="230428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2200" b="1" dirty="0">
                <a:solidFill>
                  <a:srgbClr val="061D4B"/>
                </a:solidFill>
              </a:rPr>
              <a:t>Acceslibre</a:t>
            </a:r>
            <a:endParaRPr lang="fr-FR" sz="2200" dirty="0"/>
          </a:p>
        </p:txBody>
      </p:sp>
      <p:sp>
        <p:nvSpPr>
          <p:cNvPr id="7" name="Text 5"/>
          <p:cNvSpPr/>
          <p:nvPr/>
        </p:nvSpPr>
        <p:spPr>
          <a:xfrm>
            <a:off x="1078992" y="297180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dirty="0">
                <a:solidFill>
                  <a:srgbClr val="12243D"/>
                </a:solidFill>
              </a:rPr>
              <a:t>Un socle public structuré sur l’accessibilité des établissements et lieux.</a:t>
            </a:r>
            <a:endParaRPr lang="fr-FR" sz="1400" dirty="0"/>
          </a:p>
        </p:txBody>
      </p:sp>
      <p:sp>
        <p:nvSpPr>
          <p:cNvPr id="8" name="Text 6"/>
          <p:cNvSpPr/>
          <p:nvPr/>
        </p:nvSpPr>
        <p:spPr>
          <a:xfrm>
            <a:off x="1078992" y="406908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200" b="1" dirty="0">
                <a:solidFill>
                  <a:srgbClr val="10A99F"/>
                </a:solidFill>
              </a:rPr>
              <a:t>→ Donnée publique</a:t>
            </a:r>
            <a:endParaRPr lang="fr-FR" sz="1200" dirty="0"/>
          </a:p>
          <a:p>
            <a:pPr indent="0" marL="0">
              <a:buNone/>
            </a:pPr>
            <a:r>
              <a:rPr lang="fr-FR" sz="1200" b="1" dirty="0">
                <a:solidFill>
                  <a:srgbClr val="10A99F"/>
                </a:solidFill>
              </a:rPr>
              <a:t>→ Référentiel structuré</a:t>
            </a:r>
            <a:endParaRPr lang="fr-FR" sz="1200" dirty="0"/>
          </a:p>
          <a:p>
            <a:pPr indent="0" marL="0">
              <a:buNone/>
            </a:pPr>
            <a:r>
              <a:rPr lang="fr-FR" sz="1200" b="1" dirty="0">
                <a:solidFill>
                  <a:srgbClr val="10A99F"/>
                </a:solidFill>
              </a:rPr>
              <a:t>→ Couverture territoriale</a:t>
            </a:r>
            <a:endParaRPr lang="fr-FR" sz="1200" dirty="0"/>
          </a:p>
        </p:txBody>
      </p:sp>
      <p:sp>
        <p:nvSpPr>
          <p:cNvPr id="9" name="Shape 7"/>
          <p:cNvSpPr/>
          <p:nvPr/>
        </p:nvSpPr>
        <p:spPr>
          <a:xfrm>
            <a:off x="7022592" y="1965960"/>
            <a:ext cx="4434840" cy="3337560"/>
          </a:xfrm>
          <a:prstGeom prst="roundRect">
            <a:avLst>
              <a:gd name="adj" fmla="val 2192"/>
            </a:avLst>
          </a:prstGeom>
          <a:solidFill>
            <a:srgbClr val="061D4B"/>
          </a:solidFill>
          <a:ln w="12700">
            <a:solidFill>
              <a:srgbClr val="061D4B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7370064" y="230428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2200" b="1" dirty="0">
                <a:solidFill>
                  <a:srgbClr val="FFFFFF"/>
                </a:solidFill>
              </a:rPr>
              <a:t>Ablespot</a:t>
            </a:r>
            <a:endParaRPr lang="fr-FR" sz="2200" dirty="0"/>
          </a:p>
        </p:txBody>
      </p:sp>
      <p:sp>
        <p:nvSpPr>
          <p:cNvPr id="11" name="Text 9"/>
          <p:cNvSpPr/>
          <p:nvPr/>
        </p:nvSpPr>
        <p:spPr>
          <a:xfrm>
            <a:off x="7370064" y="297180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dirty="0">
                <a:solidFill>
                  <a:srgbClr val="FFFFFF"/>
                </a:solidFill>
              </a:rPr>
              <a:t>Une couche d’usage centrée sur la décision des familles et des accompagnants.</a:t>
            </a:r>
            <a:endParaRPr lang="fr-FR" sz="1400" dirty="0"/>
          </a:p>
        </p:txBody>
      </p:sp>
      <p:sp>
        <p:nvSpPr>
          <p:cNvPr id="12" name="Text 10"/>
          <p:cNvSpPr/>
          <p:nvPr/>
        </p:nvSpPr>
        <p:spPr>
          <a:xfrm>
            <a:off x="7370064" y="406908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200" b="1" dirty="0">
                <a:solidFill>
                  <a:srgbClr val="FFB62D"/>
                </a:solidFill>
              </a:rPr>
              <a:t>→ Besoins multidimensionnels</a:t>
            </a:r>
            <a:endParaRPr lang="fr-FR" sz="1200" dirty="0"/>
          </a:p>
          <a:p>
            <a:pPr indent="0" marL="0">
              <a:buNone/>
            </a:pPr>
            <a:r>
              <a:rPr lang="fr-FR" sz="1200" b="1" dirty="0">
                <a:solidFill>
                  <a:srgbClr val="FFB62D"/>
                </a:solidFill>
              </a:rPr>
              <a:t>→ Expérience communautaire</a:t>
            </a:r>
            <a:endParaRPr lang="fr-FR" sz="1200" dirty="0"/>
          </a:p>
          <a:p>
            <a:pPr indent="0" marL="0">
              <a:buNone/>
            </a:pPr>
            <a:r>
              <a:rPr lang="fr-FR" sz="1200" b="1" dirty="0">
                <a:solidFill>
                  <a:srgbClr val="FFB62D"/>
                </a:solidFill>
              </a:rPr>
              <a:t>→ Source + date + corrections</a:t>
            </a:r>
            <a:endParaRPr lang="fr-FR" sz="1200" dirty="0"/>
          </a:p>
        </p:txBody>
      </p:sp>
      <p:sp>
        <p:nvSpPr>
          <p:cNvPr id="13" name="Shape 11"/>
          <p:cNvSpPr/>
          <p:nvPr/>
        </p:nvSpPr>
        <p:spPr>
          <a:xfrm>
            <a:off x="5504688" y="3246120"/>
            <a:ext cx="658368" cy="548640"/>
          </a:xfrm>
          <a:prstGeom prst="chevron">
            <a:avLst/>
          </a:prstGeom>
          <a:solidFill>
            <a:srgbClr val="FFB62D"/>
          </a:solidFill>
          <a:ln w="12700">
            <a:solidFill>
              <a:srgbClr val="FFB62D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2148840" y="5650992"/>
            <a:ext cx="7909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fr-FR" sz="1200" b="1" dirty="0">
                <a:solidFill>
                  <a:srgbClr val="061D4B"/>
                </a:solidFill>
              </a:rPr>
              <a:t>À explorer : échanges de données, liens entre fiches, enrichissement réciproque et cohérence des critères.</a:t>
            </a:r>
            <a:endParaRPr lang="fr-F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55708E"/>
                </a:solidFill>
              </a:defRPr>
            </a:lvl1pPr>
          </a:lstStyle>
          <a:p>
            <a:pPr algn="l"/>
            <a:fld id="{F7021451-1387-4CA6-816F-3879F97B5CBC}" type="slidenum">
              <a:rPr b="0" lang="fr-FR"/>
              <a:t>7</a:t>
            </a:fld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900" b="1" spc="160" kern="0" dirty="0">
                <a:solidFill>
                  <a:srgbClr val="10A99F"/>
                </a:solidFill>
              </a:rPr>
              <a:t>LES PRINCIPES</a:t>
            </a:r>
            <a:endParaRPr lang="fr-FR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2700" b="1" dirty="0">
                <a:solidFill>
                  <a:srgbClr val="061D4B"/>
                </a:solidFill>
              </a:rPr>
              <a:t>Un service utile avant d’être un produit.</a:t>
            </a:r>
            <a:endParaRPr lang="fr-FR" sz="2700" dirty="0"/>
          </a:p>
        </p:txBody>
      </p:sp>
      <p:sp>
        <p:nvSpPr>
          <p:cNvPr id="4" name="Text 2"/>
          <p:cNvSpPr/>
          <p:nvPr/>
        </p:nvSpPr>
        <p:spPr>
          <a:xfrm>
            <a:off x="585216" y="1353312"/>
            <a:ext cx="10561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300" dirty="0">
                <a:solidFill>
                  <a:srgbClr val="55708E"/>
                </a:solidFill>
              </a:rPr>
              <a:t>Le projet est porté comme une initiative personnelle de parent aidant, développée avec l’appui technique d’Algo Factory.</a:t>
            </a:r>
            <a:endParaRPr lang="fr-FR" sz="1300" dirty="0"/>
          </a:p>
        </p:txBody>
      </p:sp>
      <p:sp>
        <p:nvSpPr>
          <p:cNvPr id="5" name="Shape 3"/>
          <p:cNvSpPr/>
          <p:nvPr/>
        </p:nvSpPr>
        <p:spPr>
          <a:xfrm>
            <a:off x="685800" y="1965960"/>
            <a:ext cx="51663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685800" y="1965960"/>
            <a:ext cx="73152" cy="1170432"/>
          </a:xfrm>
          <a:prstGeom prst="rect">
            <a:avLst/>
          </a:prstGeom>
          <a:solidFill>
            <a:srgbClr val="10A99F"/>
          </a:solidFill>
          <a:ln w="12700">
            <a:solidFill>
              <a:srgbClr val="10A99F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41832" y="2185416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b="1" dirty="0">
                <a:solidFill>
                  <a:srgbClr val="061D4B"/>
                </a:solidFill>
              </a:rPr>
              <a:t>Gratuit</a:t>
            </a:r>
            <a:endParaRPr lang="fr-FR" sz="1400" dirty="0"/>
          </a:p>
        </p:txBody>
      </p:sp>
      <p:sp>
        <p:nvSpPr>
          <p:cNvPr id="8" name="Text 6"/>
          <p:cNvSpPr/>
          <p:nvPr/>
        </p:nvSpPr>
        <p:spPr>
          <a:xfrm>
            <a:off x="941832" y="260604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Pas d’abonnement pour accéder aux informations.</a:t>
            </a:r>
            <a:endParaRPr lang="fr-FR" sz="1150" dirty="0"/>
          </a:p>
        </p:txBody>
      </p:sp>
      <p:sp>
        <p:nvSpPr>
          <p:cNvPr id="9" name="Shape 7"/>
          <p:cNvSpPr/>
          <p:nvPr/>
        </p:nvSpPr>
        <p:spPr>
          <a:xfrm>
            <a:off x="6217920" y="1965960"/>
            <a:ext cx="51663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217920" y="1965960"/>
            <a:ext cx="73152" cy="1170432"/>
          </a:xfrm>
          <a:prstGeom prst="rect">
            <a:avLst/>
          </a:prstGeom>
          <a:solidFill>
            <a:srgbClr val="10A99F"/>
          </a:solidFill>
          <a:ln w="12700">
            <a:solidFill>
              <a:srgbClr val="10A99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6473952" y="2185416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b="1" dirty="0">
                <a:solidFill>
                  <a:srgbClr val="061D4B"/>
                </a:solidFill>
              </a:rPr>
              <a:t>Sans publicité</a:t>
            </a:r>
            <a:endParaRPr lang="fr-FR" sz="1400" dirty="0"/>
          </a:p>
        </p:txBody>
      </p:sp>
      <p:sp>
        <p:nvSpPr>
          <p:cNvPr id="12" name="Text 10"/>
          <p:cNvSpPr/>
          <p:nvPr/>
        </p:nvSpPr>
        <p:spPr>
          <a:xfrm>
            <a:off x="6473952" y="260604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La consultation n’est pas financée par l’exposition publicitaire.</a:t>
            </a:r>
            <a:endParaRPr lang="fr-FR" sz="1150" dirty="0"/>
          </a:p>
        </p:txBody>
      </p:sp>
      <p:sp>
        <p:nvSpPr>
          <p:cNvPr id="13" name="Shape 11"/>
          <p:cNvSpPr/>
          <p:nvPr/>
        </p:nvSpPr>
        <p:spPr>
          <a:xfrm>
            <a:off x="685800" y="3474720"/>
            <a:ext cx="51663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85800" y="3474720"/>
            <a:ext cx="73152" cy="1170432"/>
          </a:xfrm>
          <a:prstGeom prst="rect">
            <a:avLst/>
          </a:prstGeom>
          <a:solidFill>
            <a:srgbClr val="10A99F"/>
          </a:solidFill>
          <a:ln w="12700">
            <a:solidFill>
              <a:srgbClr val="10A99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941832" y="3694176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b="1" dirty="0">
                <a:solidFill>
                  <a:srgbClr val="061D4B"/>
                </a:solidFill>
              </a:rPr>
              <a:t>Sans revente de données</a:t>
            </a:r>
            <a:endParaRPr lang="fr-FR" sz="1400" dirty="0"/>
          </a:p>
        </p:txBody>
      </p:sp>
      <p:sp>
        <p:nvSpPr>
          <p:cNvPr id="16" name="Text 14"/>
          <p:cNvSpPr/>
          <p:nvPr/>
        </p:nvSpPr>
        <p:spPr>
          <a:xfrm>
            <a:off x="941832" y="411480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Les contributions ne sont pas une matière première commerciale.</a:t>
            </a:r>
            <a:endParaRPr lang="fr-FR" sz="1150" dirty="0"/>
          </a:p>
        </p:txBody>
      </p:sp>
      <p:sp>
        <p:nvSpPr>
          <p:cNvPr id="17" name="Shape 15"/>
          <p:cNvSpPr/>
          <p:nvPr/>
        </p:nvSpPr>
        <p:spPr>
          <a:xfrm>
            <a:off x="6217920" y="3474720"/>
            <a:ext cx="51663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DE7EC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217920" y="3474720"/>
            <a:ext cx="73152" cy="1170432"/>
          </a:xfrm>
          <a:prstGeom prst="rect">
            <a:avLst/>
          </a:prstGeom>
          <a:solidFill>
            <a:srgbClr val="FFB62D"/>
          </a:solidFill>
          <a:ln w="12700">
            <a:solidFill>
              <a:srgbClr val="FFB62D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6473952" y="3694176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400" b="1" dirty="0">
                <a:solidFill>
                  <a:srgbClr val="061D4B"/>
                </a:solidFill>
              </a:rPr>
              <a:t>Sans donnée médicale</a:t>
            </a:r>
            <a:endParaRPr lang="fr-FR" sz="1400" dirty="0"/>
          </a:p>
        </p:txBody>
      </p:sp>
      <p:sp>
        <p:nvSpPr>
          <p:cNvPr id="20" name="Text 18"/>
          <p:cNvSpPr/>
          <p:nvPr/>
        </p:nvSpPr>
        <p:spPr>
          <a:xfrm>
            <a:off x="6473952" y="411480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Les critères décrivent des usages et des besoins, jamais un diagnostic.</a:t>
            </a:r>
            <a:endParaRPr lang="fr-FR" sz="1150" dirty="0"/>
          </a:p>
        </p:txBody>
      </p:sp>
      <p:sp>
        <p:nvSpPr>
          <p:cNvPr id="21" name="Text 19"/>
          <p:cNvSpPr/>
          <p:nvPr/>
        </p:nvSpPr>
        <p:spPr>
          <a:xfrm>
            <a:off x="713232" y="5285232"/>
            <a:ext cx="1051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sz="1800" b="1" dirty="0">
                <a:solidFill>
                  <a:srgbClr val="10A99F"/>
                </a:solidFill>
              </a:rPr>
              <a:t>Positif, concret, inclusif, non médicalisant.</a:t>
            </a:r>
            <a:endParaRPr lang="fr-FR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55708E"/>
                </a:solidFill>
              </a:defRPr>
            </a:lvl1pPr>
          </a:lstStyle>
          <a:p>
            <a:pPr algn="l"/>
            <a:fld id="{F7021451-1387-4CA6-816F-3879F97B5CBC}" type="slidenum">
              <a:rPr b="0" lang="fr-FR"/>
              <a:t>8</a:t>
            </a:fld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900" b="1" spc="160" kern="0" dirty="0">
                <a:solidFill>
                  <a:srgbClr val="10A99F"/>
                </a:solidFill>
              </a:rPr>
              <a:t>LE LANCEMENT</a:t>
            </a:r>
            <a:endParaRPr lang="fr-FR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58368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2700" b="1" dirty="0">
                <a:solidFill>
                  <a:srgbClr val="061D4B"/>
                </a:solidFill>
              </a:rPr>
              <a:t>Commencer avec ceux qui ont besoin de cette information.</a:t>
            </a:r>
            <a:endParaRPr lang="fr-FR" sz="2700" dirty="0"/>
          </a:p>
        </p:txBody>
      </p:sp>
      <p:sp>
        <p:nvSpPr>
          <p:cNvPr id="4" name="Text 2"/>
          <p:cNvSpPr/>
          <p:nvPr/>
        </p:nvSpPr>
        <p:spPr>
          <a:xfrm>
            <a:off x="585216" y="1353312"/>
            <a:ext cx="10561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300" dirty="0">
                <a:solidFill>
                  <a:srgbClr val="55708E"/>
                </a:solidFill>
              </a:rPr>
              <a:t>Le déploiement doit d’abord créer une boucle simple : consulter → contribuer → améliorer → faciliter la prochaine sortie.</a:t>
            </a:r>
            <a:endParaRPr lang="fr-FR" sz="1300" dirty="0"/>
          </a:p>
        </p:txBody>
      </p:sp>
      <p:sp>
        <p:nvSpPr>
          <p:cNvPr id="5" name="Shape 3"/>
          <p:cNvSpPr/>
          <p:nvPr/>
        </p:nvSpPr>
        <p:spPr>
          <a:xfrm>
            <a:off x="1645920" y="1874520"/>
            <a:ext cx="1005840" cy="1005840"/>
          </a:xfrm>
          <a:prstGeom prst="ellipse">
            <a:avLst/>
          </a:prstGeom>
          <a:solidFill>
            <a:srgbClr val="A7E3D6"/>
          </a:solidFill>
          <a:ln w="12700">
            <a:solidFill>
              <a:srgbClr val="A7E3D6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1645920" y="215798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sz="2000" b="1" dirty="0">
                <a:solidFill>
                  <a:srgbClr val="061D4B"/>
                </a:solidFill>
              </a:rPr>
              <a:t>1</a:t>
            </a:r>
            <a:endParaRPr lang="fr-FR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318211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fr-FR" sz="1600" b="1" dirty="0">
                <a:solidFill>
                  <a:srgbClr val="061D4B"/>
                </a:solidFill>
              </a:rPr>
              <a:t>Familles &amp; aidants</a:t>
            </a:r>
            <a:endParaRPr lang="fr-FR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3730752"/>
            <a:ext cx="2834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Premiers usages et contributions via les communautés de parents, familles et aidants.</a:t>
            </a:r>
            <a:endParaRPr lang="fr-FR" sz="1150" dirty="0"/>
          </a:p>
        </p:txBody>
      </p:sp>
      <p:sp>
        <p:nvSpPr>
          <p:cNvPr id="9" name="Shape 7"/>
          <p:cNvSpPr/>
          <p:nvPr/>
        </p:nvSpPr>
        <p:spPr>
          <a:xfrm>
            <a:off x="4937760" y="1874520"/>
            <a:ext cx="1005840" cy="1005840"/>
          </a:xfrm>
          <a:prstGeom prst="ellipse">
            <a:avLst/>
          </a:prstGeom>
          <a:solidFill>
            <a:srgbClr val="A7E3D6"/>
          </a:solidFill>
          <a:ln w="12700">
            <a:solidFill>
              <a:srgbClr val="A7E3D6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4937760" y="215798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sz="2000" b="1" dirty="0">
                <a:solidFill>
                  <a:srgbClr val="061D4B"/>
                </a:solidFill>
              </a:rPr>
              <a:t>2</a:t>
            </a:r>
            <a:endParaRPr lang="fr-FR" sz="2000" dirty="0"/>
          </a:p>
        </p:txBody>
      </p:sp>
      <p:sp>
        <p:nvSpPr>
          <p:cNvPr id="11" name="Text 9"/>
          <p:cNvSpPr/>
          <p:nvPr/>
        </p:nvSpPr>
        <p:spPr>
          <a:xfrm>
            <a:off x="4023360" y="318211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fr-FR" sz="1600" b="1" dirty="0">
                <a:solidFill>
                  <a:srgbClr val="061D4B"/>
                </a:solidFill>
              </a:rPr>
              <a:t>Lieux &amp; professionnels</a:t>
            </a:r>
            <a:endParaRPr lang="fr-FR" sz="1600" dirty="0"/>
          </a:p>
        </p:txBody>
      </p:sp>
      <p:sp>
        <p:nvSpPr>
          <p:cNvPr id="12" name="Text 10"/>
          <p:cNvSpPr/>
          <p:nvPr/>
        </p:nvSpPr>
        <p:spPr>
          <a:xfrm>
            <a:off x="4023360" y="3730752"/>
            <a:ext cx="2834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Compléter les fiches, expliquer les conditions d’accueil, corriger ce qui a changé.</a:t>
            </a:r>
            <a:endParaRPr lang="fr-FR" sz="1150" dirty="0"/>
          </a:p>
        </p:txBody>
      </p:sp>
      <p:sp>
        <p:nvSpPr>
          <p:cNvPr id="13" name="Shape 11"/>
          <p:cNvSpPr/>
          <p:nvPr/>
        </p:nvSpPr>
        <p:spPr>
          <a:xfrm>
            <a:off x="8229600" y="1874520"/>
            <a:ext cx="1005840" cy="1005840"/>
          </a:xfrm>
          <a:prstGeom prst="ellipse">
            <a:avLst/>
          </a:prstGeom>
          <a:solidFill>
            <a:srgbClr val="FFB62D"/>
          </a:solidFill>
          <a:ln w="12700">
            <a:solidFill>
              <a:srgbClr val="FFB62D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229600" y="215798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sz="2000" b="1" dirty="0">
                <a:solidFill>
                  <a:srgbClr val="061D4B"/>
                </a:solidFill>
              </a:rPr>
              <a:t>3</a:t>
            </a:r>
            <a:endParaRPr lang="fr-FR" sz="2000" dirty="0"/>
          </a:p>
        </p:txBody>
      </p:sp>
      <p:sp>
        <p:nvSpPr>
          <p:cNvPr id="15" name="Text 13"/>
          <p:cNvSpPr/>
          <p:nvPr/>
        </p:nvSpPr>
        <p:spPr>
          <a:xfrm>
            <a:off x="7315200" y="318211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fr-FR" sz="1600" b="1" dirty="0">
                <a:solidFill>
                  <a:srgbClr val="061D4B"/>
                </a:solidFill>
              </a:rPr>
              <a:t>Acteurs publics &amp; associatifs</a:t>
            </a:r>
            <a:endParaRPr lang="fr-FR" sz="1600" dirty="0"/>
          </a:p>
        </p:txBody>
      </p:sp>
      <p:sp>
        <p:nvSpPr>
          <p:cNvPr id="16" name="Text 14"/>
          <p:cNvSpPr/>
          <p:nvPr/>
        </p:nvSpPr>
        <p:spPr>
          <a:xfrm>
            <a:off x="7315200" y="3730752"/>
            <a:ext cx="2834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fr-FR" sz="1150" dirty="0">
                <a:solidFill>
                  <a:srgbClr val="12243D"/>
                </a:solidFill>
              </a:rPr>
              <a:t>Relier les initiatives, éviter les silos et améliorer la circulation d’une information utile.</a:t>
            </a:r>
            <a:endParaRPr lang="fr-FR" sz="1150" dirty="0"/>
          </a:p>
        </p:txBody>
      </p:sp>
      <p:sp>
        <p:nvSpPr>
          <p:cNvPr id="17" name="Text 15"/>
          <p:cNvSpPr/>
          <p:nvPr/>
        </p:nvSpPr>
        <p:spPr>
          <a:xfrm>
            <a:off x="1325880" y="5413248"/>
            <a:ext cx="950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fr-FR" sz="1500" b="1" dirty="0">
                <a:solidFill>
                  <a:srgbClr val="10A99F"/>
                </a:solidFill>
              </a:rPr>
              <a:t>Objectif : faire grandir la qualité de l’information avec l’usage, sans perdre la traçabilité.</a:t>
            </a:r>
            <a:endParaRPr lang="fr-FR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10528"/>
            <a:ext cx="1828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55708E"/>
                </a:solidFill>
              </a:defRPr>
            </a:lvl1pPr>
          </a:lstStyle>
          <a:p>
            <a:pPr algn="l"/>
            <a:fld id="{F7021451-1387-4CA6-816F-3879F97B5CBC}" type="slidenum">
              <a:rPr b="0" lang="fr-FR"/>
              <a:t>9</a:t>
            </a:fld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1D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ork/ablespot_logo_locku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566928"/>
            <a:ext cx="3886200" cy="13350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2148840"/>
            <a:ext cx="7040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2900" b="1" dirty="0">
                <a:solidFill>
                  <a:srgbClr val="FFFFFF"/>
                </a:solidFill>
              </a:rPr>
              <a:t>Ce que nous voulons construire avec les acteurs de l’accessibilité</a:t>
            </a:r>
            <a:endParaRPr lang="fr-FR" sz="2900" dirty="0"/>
          </a:p>
        </p:txBody>
      </p:sp>
      <p:sp>
        <p:nvSpPr>
          <p:cNvPr id="4" name="Text 1"/>
          <p:cNvSpPr/>
          <p:nvPr/>
        </p:nvSpPr>
        <p:spPr>
          <a:xfrm>
            <a:off x="768096" y="3429000"/>
            <a:ext cx="66294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700" dirty="0">
                <a:solidFill>
                  <a:srgbClr val="DCEBEF"/>
                </a:solidFill>
              </a:rPr>
              <a:t>Une information plus facile à trouver, plus concrète à utiliser et plus simple à améliorer collectivement.</a:t>
            </a:r>
            <a:endParaRPr lang="fr-FR" sz="1700" dirty="0"/>
          </a:p>
        </p:txBody>
      </p:sp>
      <p:sp>
        <p:nvSpPr>
          <p:cNvPr id="5" name="Shape 2"/>
          <p:cNvSpPr/>
          <p:nvPr/>
        </p:nvSpPr>
        <p:spPr>
          <a:xfrm>
            <a:off x="8229600" y="1234440"/>
            <a:ext cx="3108960" cy="4160520"/>
          </a:xfrm>
          <a:prstGeom prst="roundRect">
            <a:avLst>
              <a:gd name="adj" fmla="val 2353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8595360" y="1627632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1600" b="1" dirty="0">
                <a:solidFill>
                  <a:srgbClr val="061D4B"/>
                </a:solidFill>
              </a:rPr>
              <a:t>Pistes de discussion</a:t>
            </a:r>
            <a:endParaRPr lang="fr-FR" sz="1600" dirty="0"/>
          </a:p>
        </p:txBody>
      </p:sp>
      <p:sp>
        <p:nvSpPr>
          <p:cNvPr id="7" name="Text 4"/>
          <p:cNvSpPr/>
          <p:nvPr/>
        </p:nvSpPr>
        <p:spPr>
          <a:xfrm>
            <a:off x="8595360" y="2304288"/>
            <a:ext cx="22860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fr-FR" sz="1250" dirty="0">
                <a:solidFill>
                  <a:srgbClr val="12243D"/>
                </a:solidFill>
              </a:rPr>
              <a:t>Interopérabilité des données</a:t>
            </a:r>
            <a:endParaRPr lang="fr-FR" sz="1250" dirty="0"/>
          </a:p>
          <a:p>
            <a:pPr indent="0" marL="0">
              <a:buNone/>
            </a:pPr>
            <a:endParaRPr lang="fr-FR" sz="1250" dirty="0"/>
          </a:p>
          <a:p>
            <a:pPr indent="0" marL="0">
              <a:buNone/>
            </a:pPr>
            <a:r>
              <a:rPr lang="fr-FR" sz="1250" dirty="0">
                <a:solidFill>
                  <a:srgbClr val="12243D"/>
                </a:solidFill>
              </a:rPr>
              <a:t>Complémentarité des critères</a:t>
            </a:r>
            <a:endParaRPr lang="fr-FR" sz="1250" dirty="0"/>
          </a:p>
          <a:p>
            <a:pPr indent="0" marL="0">
              <a:buNone/>
            </a:pPr>
            <a:endParaRPr lang="fr-FR" sz="1250" dirty="0"/>
          </a:p>
          <a:p>
            <a:pPr indent="0" marL="0">
              <a:buNone/>
            </a:pPr>
            <a:r>
              <a:rPr lang="fr-FR" sz="1250" dirty="0">
                <a:solidFill>
                  <a:srgbClr val="12243D"/>
                </a:solidFill>
              </a:rPr>
              <a:t>Contribution des établissements</a:t>
            </a:r>
            <a:endParaRPr lang="fr-FR" sz="1250" dirty="0"/>
          </a:p>
          <a:p>
            <a:pPr indent="0" marL="0">
              <a:buNone/>
            </a:pPr>
            <a:endParaRPr lang="fr-FR" sz="1250" dirty="0"/>
          </a:p>
          <a:p>
            <a:pPr indent="0" marL="0">
              <a:buNone/>
            </a:pPr>
            <a:r>
              <a:rPr lang="fr-FR" sz="1250" dirty="0">
                <a:solidFill>
                  <a:srgbClr val="12243D"/>
                </a:solidFill>
              </a:rPr>
              <a:t>Mobilisation des communautés</a:t>
            </a:r>
            <a:endParaRPr lang="fr-FR" sz="1250" dirty="0"/>
          </a:p>
          <a:p>
            <a:pPr indent="0" marL="0">
              <a:buNone/>
            </a:pPr>
            <a:endParaRPr lang="fr-FR" sz="1250" dirty="0"/>
          </a:p>
          <a:p>
            <a:pPr indent="0" marL="0">
              <a:buNone/>
            </a:pPr>
            <a:r>
              <a:rPr lang="fr-FR" sz="1250" dirty="0">
                <a:solidFill>
                  <a:srgbClr val="12243D"/>
                </a:solidFill>
              </a:rPr>
              <a:t>Expérimentations territoriales</a:t>
            </a:r>
            <a:endParaRPr lang="fr-FR" sz="1250" dirty="0"/>
          </a:p>
        </p:txBody>
      </p:sp>
      <p:sp>
        <p:nvSpPr>
          <p:cNvPr id="8" name="Text 5"/>
          <p:cNvSpPr/>
          <p:nvPr/>
        </p:nvSpPr>
        <p:spPr>
          <a:xfrm>
            <a:off x="768096" y="59893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sz="1300" b="1" dirty="0">
                <a:solidFill>
                  <a:srgbClr val="FFB62D"/>
                </a:solidFill>
              </a:rPr>
              <a:t>Find places that fit everyone</a:t>
            </a:r>
            <a:endParaRPr lang="fr-FR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771632" y="502920"/>
            <a:ext cx="210312" cy="210312"/>
          </a:xfrm>
          <a:prstGeom prst="ellipse">
            <a:avLst/>
          </a:prstGeom>
          <a:solidFill>
            <a:srgbClr val="FFD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137392" y="758952"/>
            <a:ext cx="109728" cy="109728"/>
          </a:xfrm>
          <a:prstGeom prst="ellipse">
            <a:avLst/>
          </a:prstGeom>
          <a:solidFill>
            <a:srgbClr val="28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488168" y="868680"/>
            <a:ext cx="91440" cy="91440"/>
          </a:xfrm>
          <a:prstGeom prst="ellipse">
            <a:avLst/>
          </a:prstGeom>
          <a:solidFill>
            <a:srgbClr val="B5EF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28C9BE"/>
                </a:solidFill>
                <a:latin typeface="Aptos"/>
              </a:rPr>
              <a:t>POUR CONCLURE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96012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100" b="1">
                <a:solidFill>
                  <a:srgbClr val="FFFFFF"/>
                </a:solidFill>
                <a:latin typeface="Aptos Display"/>
              </a:rPr>
              <a:t>Mon rêve, mon utopie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755648"/>
            <a:ext cx="10149840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DBE7ED"/>
                </a:solidFill>
                <a:latin typeface="Aptos"/>
              </a:rPr>
              <a:t>En tant que personne touchée de près par le polyhandicap, j’aimerais qu’un jour le handicap lourd ne soit plus un impensé de notre société.</a:t>
            </a:r>
          </a:p>
        </p:txBody>
      </p:sp>
      <p:sp>
        <p:nvSpPr>
          <p:cNvPr id="8" name="Oval 7"/>
          <p:cNvSpPr/>
          <p:nvPr/>
        </p:nvSpPr>
        <p:spPr>
          <a:xfrm>
            <a:off x="804672" y="2734056"/>
            <a:ext cx="146304" cy="146304"/>
          </a:xfrm>
          <a:prstGeom prst="ellipse">
            <a:avLst/>
          </a:prstGeom>
          <a:solidFill>
            <a:srgbClr val="FFD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2670048"/>
            <a:ext cx="2880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50" b="1">
                <a:solidFill>
                  <a:srgbClr val="FFFFFF"/>
                </a:solidFill>
                <a:latin typeface="Aptos"/>
              </a:rPr>
              <a:t>Sortir de l’isolement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77639" y="2651760"/>
            <a:ext cx="7223760" cy="61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DBE7ED"/>
                </a:solidFill>
                <a:latin typeface="Aptos"/>
              </a:rPr>
              <a:t>Pouvoir aller au restaurant, partir en week-end, assister à un événement ou simplement partager un moment en famille sans que chaque sortie devienne une expédition.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3575303"/>
            <a:ext cx="146304" cy="146304"/>
          </a:xfrm>
          <a:prstGeom prst="ellipse">
            <a:avLst/>
          </a:prstGeom>
          <a:solidFill>
            <a:srgbClr val="28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3511296"/>
            <a:ext cx="2880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50" b="1">
                <a:solidFill>
                  <a:srgbClr val="FFFFFF"/>
                </a:solidFill>
                <a:latin typeface="Aptos"/>
              </a:rPr>
              <a:t>Penser l’accessibilité dès le départ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77639" y="3493008"/>
            <a:ext cx="7223760" cy="61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DBE7ED"/>
                </a:solidFill>
                <a:latin typeface="Aptos"/>
              </a:rPr>
              <a:t>Que les besoins des personnes polyhandicapées et lourdement handicapées soient intégrés à la conception et à l’aménagement des espaces publics comme privés.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" y="4416552"/>
            <a:ext cx="146304" cy="146304"/>
          </a:xfrm>
          <a:prstGeom prst="ellipse">
            <a:avLst/>
          </a:prstGeom>
          <a:solidFill>
            <a:srgbClr val="B5EF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" y="4352544"/>
            <a:ext cx="2880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50" b="1">
                <a:solidFill>
                  <a:srgbClr val="FFFFFF"/>
                </a:solidFill>
                <a:latin typeface="Aptos"/>
              </a:rPr>
              <a:t>Décider avec les personnes concernées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77639" y="4334256"/>
            <a:ext cx="7223760" cy="61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DBE7ED"/>
                </a:solidFill>
                <a:latin typeface="Aptos"/>
              </a:rPr>
              <a:t>Que les personnes handicapées, les familles, les aidants et les associations puissent réellement participer aux décisions qui façonnent les lieux dans lesquels nous vivons tous.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5321808"/>
            <a:ext cx="10561320" cy="16459"/>
          </a:xfrm>
          <a:prstGeom prst="rect">
            <a:avLst/>
          </a:prstGeom>
          <a:solidFill>
            <a:srgbClr val="28C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5504688"/>
            <a:ext cx="1056132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300" b="1">
                <a:solidFill>
                  <a:srgbClr val="FFD54A"/>
                </a:solidFill>
                <a:latin typeface="Aptos Display"/>
              </a:rPr>
              <a:t>Que cette utopie devienne simplement la normalité.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6446520"/>
            <a:ext cx="105613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28C9BE"/>
                </a:solidFill>
                <a:latin typeface="Aptos"/>
              </a:rPr>
              <a:t>ABLESPOT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Ablespot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Ablespot - Savoir avant de partir</dc:title>
  <dc:subject>Présentation institutionnelle du projet Ablespot</dc:subject>
  <dc:creator>Ablespot</dc:creator>
  <cp:lastModifiedBy>Ablespot</cp:lastModifiedBy>
  <cp:revision>1</cp:revision>
  <dcterms:created xsi:type="dcterms:W3CDTF">2026-10-04T12:21:12Z</dcterms:created>
  <dcterms:modified xsi:type="dcterms:W3CDTF">2026-10-04T12:21:12Z</dcterms:modified>
</cp:coreProperties>
</file>